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</p:sldIdLst>
  <p:sldSz cx="18288000" cy="10287000"/>
  <p:notesSz cx="6858000" cy="9144000"/>
  <p:embeddedFontLst>
    <p:embeddedFont>
      <p:font typeface="Agrandir" charset="1" panose="00000500000000000000"/>
      <p:regular r:id="rId16"/>
    </p:embeddedFont>
    <p:embeddedFont>
      <p:font typeface="Fineday Two Non-Connect" charset="1" panose="00000500000000000000"/>
      <p:regular r:id="rId17"/>
    </p:embeddedFont>
    <p:embeddedFont>
      <p:font typeface="Balmy" charset="1" panose="00000000000000000000"/>
      <p:regular r:id="rId18"/>
    </p:embeddedFont>
    <p:embeddedFont>
      <p:font typeface="Canva Sans" charset="1" panose="020B0503030501040103"/>
      <p:regular r:id="rId19"/>
    </p:embeddedFont>
    <p:embeddedFont>
      <p:font typeface="TT Masters" charset="1" panose="02000503050000020003"/>
      <p:regular r:id="rId20"/>
    </p:embeddedFont>
    <p:embeddedFont>
      <p:font typeface="Canva Sans Bold" charset="1" panose="020B0803030501040103"/>
      <p:regular r:id="rId21"/>
    </p:embeddedFont>
    <p:embeddedFont>
      <p:font typeface="Open Sans" charset="1" panose="00000000000000000000"/>
      <p:regular r:id="rId22"/>
    </p:embeddedFont>
    <p:embeddedFont>
      <p:font typeface="Arimo" charset="1" panose="020B0604020202020204"/>
      <p:regular r:id="rId23"/>
    </p:embeddedFont>
    <p:embeddedFont>
      <p:font typeface="Noto Sans" charset="1" panose="020B0502040504020204"/>
      <p:regular r:id="rId24"/>
    </p:embeddedFont>
    <p:embeddedFont>
      <p:font typeface="Noto Sans Bold" charset="1" panose="020B0802040504020204"/>
      <p:regular r:id="rId2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23" Target="fonts/font23.fntdata" Type="http://schemas.openxmlformats.org/officeDocument/2006/relationships/font"/><Relationship Id="rId24" Target="fonts/font24.fntdata" Type="http://schemas.openxmlformats.org/officeDocument/2006/relationships/font"/><Relationship Id="rId25" Target="fonts/font25.fntdata" Type="http://schemas.openxmlformats.org/officeDocument/2006/relationships/font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jpeg>
</file>

<file path=ppt/media/image10.svg>
</file>

<file path=ppt/media/image11.jpeg>
</file>

<file path=ppt/media/image12.jpeg>
</file>

<file path=ppt/media/image13.png>
</file>

<file path=ppt/media/image14.png>
</file>

<file path=ppt/media/image15.svg>
</file>

<file path=ppt/media/image16.png>
</file>

<file path=ppt/media/image17.png>
</file>

<file path=ppt/media/image18.svg>
</file>

<file path=ppt/media/image19.png>
</file>

<file path=ppt/media/image2.jpeg>
</file>

<file path=ppt/media/image20.svg>
</file>

<file path=ppt/media/image21.jpeg>
</file>

<file path=ppt/media/image22.png>
</file>

<file path=ppt/media/image23.jpeg>
</file>

<file path=ppt/media/image24.png>
</file>

<file path=ppt/media/image25.svg>
</file>

<file path=ppt/media/image26.png>
</file>

<file path=ppt/media/image27.png>
</file>

<file path=ppt/media/image28.svg>
</file>

<file path=ppt/media/image29.png>
</file>

<file path=ppt/media/image3.jpeg>
</file>

<file path=ppt/media/image30.svg>
</file>

<file path=ppt/media/image31.png>
</file>

<file path=ppt/media/image32.svg>
</file>

<file path=ppt/media/image33.jpeg>
</file>

<file path=ppt/media/image34.png>
</file>

<file path=ppt/media/image35.jpeg>
</file>

<file path=ppt/media/image4.png>
</file>

<file path=ppt/media/image5.svg>
</file>

<file path=ppt/media/image6.jpeg>
</file>

<file path=ppt/media/image7.png>
</file>

<file path=ppt/media/image8.sv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jpeg" Type="http://schemas.openxmlformats.org/officeDocument/2006/relationships/image"/><Relationship Id="rId4" Target="../media/image3.jpeg" Type="http://schemas.openxmlformats.org/officeDocument/2006/relationships/image"/><Relationship Id="rId5" Target="../media/image4.png" Type="http://schemas.openxmlformats.org/officeDocument/2006/relationships/image"/><Relationship Id="rId6" Target="../media/image5.sv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5.jpe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jpeg" Type="http://schemas.openxmlformats.org/officeDocument/2006/relationships/image"/><Relationship Id="rId3" Target="../media/image7.png" Type="http://schemas.openxmlformats.org/officeDocument/2006/relationships/image"/><Relationship Id="rId4" Target="../media/image8.sv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9.png" Type="http://schemas.openxmlformats.org/officeDocument/2006/relationships/image"/><Relationship Id="rId3" Target="../media/image10.sv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19.png" Type="http://schemas.openxmlformats.org/officeDocument/2006/relationships/image"/><Relationship Id="rId11" Target="../media/image20.svg" Type="http://schemas.openxmlformats.org/officeDocument/2006/relationships/image"/><Relationship Id="rId2" Target="../media/image11.jpeg" Type="http://schemas.openxmlformats.org/officeDocument/2006/relationships/image"/><Relationship Id="rId3" Target="../media/image12.jpeg" Type="http://schemas.openxmlformats.org/officeDocument/2006/relationships/image"/><Relationship Id="rId4" Target="../media/image13.png" Type="http://schemas.openxmlformats.org/officeDocument/2006/relationships/image"/><Relationship Id="rId5" Target="../media/image14.png" Type="http://schemas.openxmlformats.org/officeDocument/2006/relationships/image"/><Relationship Id="rId6" Target="../media/image15.svg" Type="http://schemas.openxmlformats.org/officeDocument/2006/relationships/image"/><Relationship Id="rId7" Target="../media/image16.png" Type="http://schemas.openxmlformats.org/officeDocument/2006/relationships/image"/><Relationship Id="rId8" Target="../media/image17.png" Type="http://schemas.openxmlformats.org/officeDocument/2006/relationships/image"/><Relationship Id="rId9" Target="../media/image18.sv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1.jpeg" Type="http://schemas.openxmlformats.org/officeDocument/2006/relationships/image"/><Relationship Id="rId3" Target="../media/image22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3.jpeg" Type="http://schemas.openxmlformats.org/officeDocument/2006/relationships/image"/><Relationship Id="rId3" Target="../media/image24.png" Type="http://schemas.openxmlformats.org/officeDocument/2006/relationships/image"/><Relationship Id="rId4" Target="../media/image25.sv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6.png" Type="http://schemas.openxmlformats.org/officeDocument/2006/relationships/image"/><Relationship Id="rId3" Target="../media/image27.png" Type="http://schemas.openxmlformats.org/officeDocument/2006/relationships/image"/><Relationship Id="rId4" Target="../media/image28.svg" Type="http://schemas.openxmlformats.org/officeDocument/2006/relationships/image"/><Relationship Id="rId5" Target="../media/image29.png" Type="http://schemas.openxmlformats.org/officeDocument/2006/relationships/image"/><Relationship Id="rId6" Target="../media/image30.sv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1.png" Type="http://schemas.openxmlformats.org/officeDocument/2006/relationships/image"/><Relationship Id="rId3" Target="../media/image32.sv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3.jpeg" Type="http://schemas.openxmlformats.org/officeDocument/2006/relationships/image"/><Relationship Id="rId3" Target="../media/image34.png" Type="http://schemas.openxmlformats.org/officeDocument/2006/relationships/image"/><Relationship Id="rId4" Target="../media/image29.png" Type="http://schemas.openxmlformats.org/officeDocument/2006/relationships/image"/><Relationship Id="rId5" Target="../media/image30.sv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DBF8B5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-579120"/>
            <a:ext cx="18288000" cy="11449050"/>
          </a:xfrm>
          <a:custGeom>
            <a:avLst/>
            <a:gdLst/>
            <a:ahLst/>
            <a:cxnLst/>
            <a:rect r="r" b="b" t="t" l="l"/>
            <a:pathLst>
              <a:path h="11449050" w="18288000">
                <a:moveTo>
                  <a:pt x="0" y="0"/>
                </a:moveTo>
                <a:lnTo>
                  <a:pt x="18288000" y="0"/>
                </a:lnTo>
                <a:lnTo>
                  <a:pt x="18288000" y="11449050"/>
                </a:lnTo>
                <a:lnTo>
                  <a:pt x="0" y="1144905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9999"/>
            </a:blip>
            <a:stretch>
              <a:fillRect l="0" t="0" r="0" b="0"/>
            </a:stretch>
          </a:blipFill>
        </p:spPr>
      </p:sp>
      <p:grpSp>
        <p:nvGrpSpPr>
          <p:cNvPr name="Group 3" id="3"/>
          <p:cNvGrpSpPr>
            <a:grpSpLocks noChangeAspect="true"/>
          </p:cNvGrpSpPr>
          <p:nvPr/>
        </p:nvGrpSpPr>
        <p:grpSpPr>
          <a:xfrm rot="0">
            <a:off x="1865024" y="4336009"/>
            <a:ext cx="6537693" cy="4335885"/>
            <a:chOff x="0" y="0"/>
            <a:chExt cx="8716924" cy="578118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8716899" cy="5781167"/>
            </a:xfrm>
            <a:custGeom>
              <a:avLst/>
              <a:gdLst/>
              <a:ahLst/>
              <a:cxnLst/>
              <a:rect r="r" b="b" t="t" l="l"/>
              <a:pathLst>
                <a:path h="5781167" w="8716899">
                  <a:moveTo>
                    <a:pt x="292100" y="0"/>
                  </a:moveTo>
                  <a:cubicBezTo>
                    <a:pt x="130810" y="0"/>
                    <a:pt x="0" y="130810"/>
                    <a:pt x="0" y="292100"/>
                  </a:cubicBezTo>
                  <a:lnTo>
                    <a:pt x="0" y="5489067"/>
                  </a:lnTo>
                  <a:cubicBezTo>
                    <a:pt x="0" y="5650230"/>
                    <a:pt x="130429" y="5780913"/>
                    <a:pt x="291592" y="5781167"/>
                  </a:cubicBezTo>
                  <a:lnTo>
                    <a:pt x="8431530" y="5781167"/>
                  </a:lnTo>
                  <a:cubicBezTo>
                    <a:pt x="8571992" y="5780913"/>
                    <a:pt x="8689213" y="5681472"/>
                    <a:pt x="8716899" y="5549265"/>
                  </a:cubicBezTo>
                  <a:lnTo>
                    <a:pt x="8716899" y="5549265"/>
                  </a:lnTo>
                  <a:lnTo>
                    <a:pt x="8716899" y="231902"/>
                  </a:lnTo>
                  <a:lnTo>
                    <a:pt x="8716899" y="231902"/>
                  </a:lnTo>
                  <a:cubicBezTo>
                    <a:pt x="8689213" y="99441"/>
                    <a:pt x="8571738" y="0"/>
                    <a:pt x="8431022" y="0"/>
                  </a:cubicBezTo>
                  <a:close/>
                </a:path>
              </a:pathLst>
            </a:custGeom>
            <a:blipFill>
              <a:blip r:embed="rId3"/>
              <a:stretch>
                <a:fillRect l="0" t="-341" r="0" b="-439"/>
              </a:stretch>
            </a:blipFill>
          </p:spPr>
        </p:sp>
      </p:grpSp>
      <p:grpSp>
        <p:nvGrpSpPr>
          <p:cNvPr name="Group 5" id="5"/>
          <p:cNvGrpSpPr>
            <a:grpSpLocks noChangeAspect="true"/>
          </p:cNvGrpSpPr>
          <p:nvPr/>
        </p:nvGrpSpPr>
        <p:grpSpPr>
          <a:xfrm rot="0">
            <a:off x="12230100" y="4336009"/>
            <a:ext cx="4192876" cy="1444762"/>
            <a:chOff x="0" y="0"/>
            <a:chExt cx="5590502" cy="1926349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5590540" cy="1926336"/>
            </a:xfrm>
            <a:custGeom>
              <a:avLst/>
              <a:gdLst/>
              <a:ahLst/>
              <a:cxnLst/>
              <a:rect r="r" b="b" t="t" l="l"/>
              <a:pathLst>
                <a:path h="1926336" w="5590540">
                  <a:moveTo>
                    <a:pt x="292100" y="0"/>
                  </a:moveTo>
                  <a:cubicBezTo>
                    <a:pt x="214630" y="0"/>
                    <a:pt x="140335" y="30734"/>
                    <a:pt x="85598" y="85598"/>
                  </a:cubicBezTo>
                  <a:cubicBezTo>
                    <a:pt x="30861" y="140462"/>
                    <a:pt x="0" y="214630"/>
                    <a:pt x="0" y="292100"/>
                  </a:cubicBezTo>
                  <a:lnTo>
                    <a:pt x="0" y="1634236"/>
                  </a:lnTo>
                  <a:cubicBezTo>
                    <a:pt x="0" y="1711706"/>
                    <a:pt x="30734" y="1786001"/>
                    <a:pt x="85598" y="1840738"/>
                  </a:cubicBezTo>
                  <a:cubicBezTo>
                    <a:pt x="140462" y="1895475"/>
                    <a:pt x="214630" y="1926336"/>
                    <a:pt x="292100" y="1926336"/>
                  </a:cubicBezTo>
                  <a:lnTo>
                    <a:pt x="5298440" y="1926336"/>
                  </a:lnTo>
                  <a:cubicBezTo>
                    <a:pt x="5375910" y="1926336"/>
                    <a:pt x="5450205" y="1895602"/>
                    <a:pt x="5504942" y="1840738"/>
                  </a:cubicBezTo>
                  <a:cubicBezTo>
                    <a:pt x="5559679" y="1785874"/>
                    <a:pt x="5590540" y="1711706"/>
                    <a:pt x="5590540" y="1634236"/>
                  </a:cubicBezTo>
                  <a:lnTo>
                    <a:pt x="5590540" y="292100"/>
                  </a:lnTo>
                  <a:cubicBezTo>
                    <a:pt x="5590540" y="214630"/>
                    <a:pt x="5559806" y="140335"/>
                    <a:pt x="5504942" y="85598"/>
                  </a:cubicBezTo>
                  <a:cubicBezTo>
                    <a:pt x="5450079" y="30861"/>
                    <a:pt x="5375910" y="0"/>
                    <a:pt x="5298440" y="0"/>
                  </a:cubicBezTo>
                  <a:close/>
                </a:path>
              </a:pathLst>
            </a:custGeom>
            <a:blipFill>
              <a:blip r:embed="rId4"/>
              <a:stretch>
                <a:fillRect l="0" t="-46825" r="-7" b="-46926"/>
              </a:stretch>
            </a:blipFill>
          </p:spPr>
        </p:sp>
      </p:grpSp>
      <p:sp>
        <p:nvSpPr>
          <p:cNvPr name="Freeform 7" id="7"/>
          <p:cNvSpPr/>
          <p:nvPr/>
        </p:nvSpPr>
        <p:spPr>
          <a:xfrm flipH="false" flipV="false" rot="0">
            <a:off x="7153046" y="2875550"/>
            <a:ext cx="1073248" cy="870937"/>
          </a:xfrm>
          <a:custGeom>
            <a:avLst/>
            <a:gdLst/>
            <a:ahLst/>
            <a:cxnLst/>
            <a:rect r="r" b="b" t="t" l="l"/>
            <a:pathLst>
              <a:path h="870937" w="1073248">
                <a:moveTo>
                  <a:pt x="0" y="0"/>
                </a:moveTo>
                <a:lnTo>
                  <a:pt x="1073249" y="0"/>
                </a:lnTo>
                <a:lnTo>
                  <a:pt x="1073249" y="870937"/>
                </a:lnTo>
                <a:lnTo>
                  <a:pt x="0" y="870937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8" id="8"/>
          <p:cNvGrpSpPr>
            <a:grpSpLocks noChangeAspect="true"/>
          </p:cNvGrpSpPr>
          <p:nvPr/>
        </p:nvGrpSpPr>
        <p:grpSpPr>
          <a:xfrm rot="0">
            <a:off x="11627958" y="7047767"/>
            <a:ext cx="114300" cy="114300"/>
            <a:chOff x="0" y="0"/>
            <a:chExt cx="114300" cy="1143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114300" cy="114300"/>
            </a:xfrm>
            <a:custGeom>
              <a:avLst/>
              <a:gdLst/>
              <a:ahLst/>
              <a:cxnLst/>
              <a:rect r="r" b="b" t="t" l="l"/>
              <a:pathLst>
                <a:path h="114300" w="114300">
                  <a:moveTo>
                    <a:pt x="114300" y="57150"/>
                  </a:moveTo>
                  <a:cubicBezTo>
                    <a:pt x="114300" y="60960"/>
                    <a:pt x="113919" y="64643"/>
                    <a:pt x="113157" y="68326"/>
                  </a:cubicBezTo>
                  <a:cubicBezTo>
                    <a:pt x="112395" y="72009"/>
                    <a:pt x="111379" y="75565"/>
                    <a:pt x="109855" y="78994"/>
                  </a:cubicBezTo>
                  <a:cubicBezTo>
                    <a:pt x="108331" y="82423"/>
                    <a:pt x="106680" y="85725"/>
                    <a:pt x="104521" y="88900"/>
                  </a:cubicBezTo>
                  <a:cubicBezTo>
                    <a:pt x="102362" y="92075"/>
                    <a:pt x="100076" y="94869"/>
                    <a:pt x="97409" y="97536"/>
                  </a:cubicBezTo>
                  <a:cubicBezTo>
                    <a:pt x="94742" y="100203"/>
                    <a:pt x="91821" y="102616"/>
                    <a:pt x="88773" y="104648"/>
                  </a:cubicBezTo>
                  <a:cubicBezTo>
                    <a:pt x="85725" y="106680"/>
                    <a:pt x="82296" y="108458"/>
                    <a:pt x="78867" y="109982"/>
                  </a:cubicBezTo>
                  <a:cubicBezTo>
                    <a:pt x="75438" y="111506"/>
                    <a:pt x="71882" y="112522"/>
                    <a:pt x="68199" y="113284"/>
                  </a:cubicBezTo>
                  <a:cubicBezTo>
                    <a:pt x="64516" y="114046"/>
                    <a:pt x="60960" y="114300"/>
                    <a:pt x="57150" y="114300"/>
                  </a:cubicBezTo>
                  <a:cubicBezTo>
                    <a:pt x="53340" y="114300"/>
                    <a:pt x="49657" y="113919"/>
                    <a:pt x="45974" y="113157"/>
                  </a:cubicBezTo>
                  <a:cubicBezTo>
                    <a:pt x="42291" y="112395"/>
                    <a:pt x="38735" y="111379"/>
                    <a:pt x="35306" y="109855"/>
                  </a:cubicBezTo>
                  <a:cubicBezTo>
                    <a:pt x="31877" y="108331"/>
                    <a:pt x="28575" y="106680"/>
                    <a:pt x="25400" y="104521"/>
                  </a:cubicBezTo>
                  <a:cubicBezTo>
                    <a:pt x="22225" y="102362"/>
                    <a:pt x="19431" y="100076"/>
                    <a:pt x="16764" y="97409"/>
                  </a:cubicBezTo>
                  <a:cubicBezTo>
                    <a:pt x="14097" y="94742"/>
                    <a:pt x="11684" y="92075"/>
                    <a:pt x="9652" y="88900"/>
                  </a:cubicBezTo>
                  <a:cubicBezTo>
                    <a:pt x="7620" y="85725"/>
                    <a:pt x="5842" y="82550"/>
                    <a:pt x="4318" y="78994"/>
                  </a:cubicBezTo>
                  <a:cubicBezTo>
                    <a:pt x="2794" y="75438"/>
                    <a:pt x="1778" y="72009"/>
                    <a:pt x="1143" y="68326"/>
                  </a:cubicBezTo>
                  <a:cubicBezTo>
                    <a:pt x="508" y="64643"/>
                    <a:pt x="0" y="60960"/>
                    <a:pt x="0" y="57150"/>
                  </a:cubicBezTo>
                  <a:cubicBezTo>
                    <a:pt x="0" y="53340"/>
                    <a:pt x="381" y="49657"/>
                    <a:pt x="1143" y="45974"/>
                  </a:cubicBezTo>
                  <a:cubicBezTo>
                    <a:pt x="1905" y="42291"/>
                    <a:pt x="2921" y="38735"/>
                    <a:pt x="4445" y="35306"/>
                  </a:cubicBezTo>
                  <a:cubicBezTo>
                    <a:pt x="5969" y="31877"/>
                    <a:pt x="7493" y="28575"/>
                    <a:pt x="9652" y="25400"/>
                  </a:cubicBezTo>
                  <a:cubicBezTo>
                    <a:pt x="11811" y="22225"/>
                    <a:pt x="14097" y="19431"/>
                    <a:pt x="16764" y="16764"/>
                  </a:cubicBezTo>
                  <a:cubicBezTo>
                    <a:pt x="19431" y="14097"/>
                    <a:pt x="22352" y="11684"/>
                    <a:pt x="25400" y="9652"/>
                  </a:cubicBezTo>
                  <a:cubicBezTo>
                    <a:pt x="28448" y="7620"/>
                    <a:pt x="31877" y="5842"/>
                    <a:pt x="35306" y="4318"/>
                  </a:cubicBezTo>
                  <a:cubicBezTo>
                    <a:pt x="38735" y="2794"/>
                    <a:pt x="42291" y="1778"/>
                    <a:pt x="45974" y="1016"/>
                  </a:cubicBezTo>
                  <a:cubicBezTo>
                    <a:pt x="49657" y="254"/>
                    <a:pt x="53340" y="0"/>
                    <a:pt x="57150" y="0"/>
                  </a:cubicBezTo>
                  <a:cubicBezTo>
                    <a:pt x="60960" y="0"/>
                    <a:pt x="64643" y="381"/>
                    <a:pt x="68326" y="1143"/>
                  </a:cubicBezTo>
                  <a:cubicBezTo>
                    <a:pt x="72009" y="1905"/>
                    <a:pt x="75565" y="2921"/>
                    <a:pt x="78994" y="4445"/>
                  </a:cubicBezTo>
                  <a:cubicBezTo>
                    <a:pt x="82423" y="5969"/>
                    <a:pt x="85725" y="7620"/>
                    <a:pt x="88900" y="9779"/>
                  </a:cubicBezTo>
                  <a:cubicBezTo>
                    <a:pt x="92075" y="11938"/>
                    <a:pt x="94869" y="14224"/>
                    <a:pt x="97536" y="16891"/>
                  </a:cubicBezTo>
                  <a:cubicBezTo>
                    <a:pt x="100203" y="19558"/>
                    <a:pt x="102616" y="22479"/>
                    <a:pt x="104648" y="25527"/>
                  </a:cubicBezTo>
                  <a:cubicBezTo>
                    <a:pt x="106680" y="28575"/>
                    <a:pt x="108458" y="32004"/>
                    <a:pt x="109982" y="35433"/>
                  </a:cubicBezTo>
                  <a:cubicBezTo>
                    <a:pt x="111506" y="38862"/>
                    <a:pt x="112522" y="42418"/>
                    <a:pt x="113284" y="46101"/>
                  </a:cubicBezTo>
                  <a:cubicBezTo>
                    <a:pt x="114046" y="49784"/>
                    <a:pt x="114300" y="53340"/>
                    <a:pt x="114300" y="5715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grpSp>
        <p:nvGrpSpPr>
          <p:cNvPr name="Group 10" id="10"/>
          <p:cNvGrpSpPr>
            <a:grpSpLocks noChangeAspect="true"/>
          </p:cNvGrpSpPr>
          <p:nvPr/>
        </p:nvGrpSpPr>
        <p:grpSpPr>
          <a:xfrm rot="0">
            <a:off x="11627958" y="7504967"/>
            <a:ext cx="114300" cy="114300"/>
            <a:chOff x="0" y="0"/>
            <a:chExt cx="114300" cy="114300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114300" cy="114300"/>
            </a:xfrm>
            <a:custGeom>
              <a:avLst/>
              <a:gdLst/>
              <a:ahLst/>
              <a:cxnLst/>
              <a:rect r="r" b="b" t="t" l="l"/>
              <a:pathLst>
                <a:path h="114300" w="114300">
                  <a:moveTo>
                    <a:pt x="114300" y="57150"/>
                  </a:moveTo>
                  <a:cubicBezTo>
                    <a:pt x="114300" y="60960"/>
                    <a:pt x="113919" y="64643"/>
                    <a:pt x="113157" y="68326"/>
                  </a:cubicBezTo>
                  <a:cubicBezTo>
                    <a:pt x="112395" y="72009"/>
                    <a:pt x="111379" y="75565"/>
                    <a:pt x="109855" y="78994"/>
                  </a:cubicBezTo>
                  <a:cubicBezTo>
                    <a:pt x="108331" y="82423"/>
                    <a:pt x="106680" y="85725"/>
                    <a:pt x="104521" y="88900"/>
                  </a:cubicBezTo>
                  <a:cubicBezTo>
                    <a:pt x="102362" y="92075"/>
                    <a:pt x="100076" y="94869"/>
                    <a:pt x="97409" y="97536"/>
                  </a:cubicBezTo>
                  <a:cubicBezTo>
                    <a:pt x="94742" y="100203"/>
                    <a:pt x="91821" y="102616"/>
                    <a:pt x="88773" y="104648"/>
                  </a:cubicBezTo>
                  <a:cubicBezTo>
                    <a:pt x="85725" y="106680"/>
                    <a:pt x="82296" y="108458"/>
                    <a:pt x="78867" y="109982"/>
                  </a:cubicBezTo>
                  <a:cubicBezTo>
                    <a:pt x="75438" y="111506"/>
                    <a:pt x="71882" y="112522"/>
                    <a:pt x="68199" y="113284"/>
                  </a:cubicBezTo>
                  <a:cubicBezTo>
                    <a:pt x="64516" y="114046"/>
                    <a:pt x="60960" y="114300"/>
                    <a:pt x="57150" y="114300"/>
                  </a:cubicBezTo>
                  <a:cubicBezTo>
                    <a:pt x="53340" y="114300"/>
                    <a:pt x="49657" y="113919"/>
                    <a:pt x="45974" y="113157"/>
                  </a:cubicBezTo>
                  <a:cubicBezTo>
                    <a:pt x="42291" y="112395"/>
                    <a:pt x="38735" y="111379"/>
                    <a:pt x="35306" y="109855"/>
                  </a:cubicBezTo>
                  <a:cubicBezTo>
                    <a:pt x="31877" y="108331"/>
                    <a:pt x="28575" y="106680"/>
                    <a:pt x="25400" y="104521"/>
                  </a:cubicBezTo>
                  <a:cubicBezTo>
                    <a:pt x="22225" y="102362"/>
                    <a:pt x="19431" y="100076"/>
                    <a:pt x="16764" y="97409"/>
                  </a:cubicBezTo>
                  <a:cubicBezTo>
                    <a:pt x="14097" y="94742"/>
                    <a:pt x="11684" y="92075"/>
                    <a:pt x="9652" y="88900"/>
                  </a:cubicBezTo>
                  <a:cubicBezTo>
                    <a:pt x="7620" y="85725"/>
                    <a:pt x="5842" y="82550"/>
                    <a:pt x="4318" y="78994"/>
                  </a:cubicBezTo>
                  <a:cubicBezTo>
                    <a:pt x="2794" y="75438"/>
                    <a:pt x="1778" y="72009"/>
                    <a:pt x="1143" y="68326"/>
                  </a:cubicBezTo>
                  <a:cubicBezTo>
                    <a:pt x="508" y="64643"/>
                    <a:pt x="0" y="60960"/>
                    <a:pt x="0" y="57150"/>
                  </a:cubicBezTo>
                  <a:cubicBezTo>
                    <a:pt x="0" y="53340"/>
                    <a:pt x="381" y="49657"/>
                    <a:pt x="1143" y="45974"/>
                  </a:cubicBezTo>
                  <a:cubicBezTo>
                    <a:pt x="1905" y="42291"/>
                    <a:pt x="2921" y="38735"/>
                    <a:pt x="4445" y="35306"/>
                  </a:cubicBezTo>
                  <a:cubicBezTo>
                    <a:pt x="5969" y="31877"/>
                    <a:pt x="7493" y="28575"/>
                    <a:pt x="9652" y="25400"/>
                  </a:cubicBezTo>
                  <a:cubicBezTo>
                    <a:pt x="11811" y="22225"/>
                    <a:pt x="14097" y="19431"/>
                    <a:pt x="16764" y="16764"/>
                  </a:cubicBezTo>
                  <a:cubicBezTo>
                    <a:pt x="19431" y="14097"/>
                    <a:pt x="22352" y="11684"/>
                    <a:pt x="25400" y="9652"/>
                  </a:cubicBezTo>
                  <a:cubicBezTo>
                    <a:pt x="28448" y="7620"/>
                    <a:pt x="31877" y="5842"/>
                    <a:pt x="35306" y="4318"/>
                  </a:cubicBezTo>
                  <a:cubicBezTo>
                    <a:pt x="38735" y="2794"/>
                    <a:pt x="42291" y="1778"/>
                    <a:pt x="45974" y="1016"/>
                  </a:cubicBezTo>
                  <a:cubicBezTo>
                    <a:pt x="49657" y="254"/>
                    <a:pt x="53340" y="0"/>
                    <a:pt x="57150" y="0"/>
                  </a:cubicBezTo>
                  <a:cubicBezTo>
                    <a:pt x="60960" y="0"/>
                    <a:pt x="64643" y="381"/>
                    <a:pt x="68326" y="1143"/>
                  </a:cubicBezTo>
                  <a:cubicBezTo>
                    <a:pt x="72009" y="1905"/>
                    <a:pt x="75565" y="2921"/>
                    <a:pt x="78994" y="4445"/>
                  </a:cubicBezTo>
                  <a:cubicBezTo>
                    <a:pt x="82423" y="5969"/>
                    <a:pt x="85725" y="7620"/>
                    <a:pt x="88900" y="9779"/>
                  </a:cubicBezTo>
                  <a:cubicBezTo>
                    <a:pt x="92075" y="11938"/>
                    <a:pt x="94869" y="14224"/>
                    <a:pt x="97536" y="16891"/>
                  </a:cubicBezTo>
                  <a:cubicBezTo>
                    <a:pt x="100203" y="19558"/>
                    <a:pt x="102616" y="22479"/>
                    <a:pt x="104648" y="25527"/>
                  </a:cubicBezTo>
                  <a:cubicBezTo>
                    <a:pt x="106680" y="28575"/>
                    <a:pt x="108458" y="32004"/>
                    <a:pt x="109982" y="35433"/>
                  </a:cubicBezTo>
                  <a:cubicBezTo>
                    <a:pt x="111506" y="38862"/>
                    <a:pt x="112522" y="42418"/>
                    <a:pt x="113284" y="46101"/>
                  </a:cubicBezTo>
                  <a:cubicBezTo>
                    <a:pt x="114046" y="49784"/>
                    <a:pt x="114300" y="53340"/>
                    <a:pt x="114300" y="5715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grpSp>
        <p:nvGrpSpPr>
          <p:cNvPr name="Group 12" id="12"/>
          <p:cNvGrpSpPr>
            <a:grpSpLocks noChangeAspect="true"/>
          </p:cNvGrpSpPr>
          <p:nvPr/>
        </p:nvGrpSpPr>
        <p:grpSpPr>
          <a:xfrm rot="0">
            <a:off x="11627958" y="7962167"/>
            <a:ext cx="114300" cy="114300"/>
            <a:chOff x="0" y="0"/>
            <a:chExt cx="114300" cy="114300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114300" cy="114300"/>
            </a:xfrm>
            <a:custGeom>
              <a:avLst/>
              <a:gdLst/>
              <a:ahLst/>
              <a:cxnLst/>
              <a:rect r="r" b="b" t="t" l="l"/>
              <a:pathLst>
                <a:path h="114300" w="114300">
                  <a:moveTo>
                    <a:pt x="114300" y="57150"/>
                  </a:moveTo>
                  <a:cubicBezTo>
                    <a:pt x="114300" y="60960"/>
                    <a:pt x="113919" y="64643"/>
                    <a:pt x="113157" y="68326"/>
                  </a:cubicBezTo>
                  <a:cubicBezTo>
                    <a:pt x="112395" y="72009"/>
                    <a:pt x="111379" y="75565"/>
                    <a:pt x="109855" y="78994"/>
                  </a:cubicBezTo>
                  <a:cubicBezTo>
                    <a:pt x="108331" y="82423"/>
                    <a:pt x="106680" y="85725"/>
                    <a:pt x="104521" y="88900"/>
                  </a:cubicBezTo>
                  <a:cubicBezTo>
                    <a:pt x="102362" y="92075"/>
                    <a:pt x="100076" y="94869"/>
                    <a:pt x="97409" y="97536"/>
                  </a:cubicBezTo>
                  <a:cubicBezTo>
                    <a:pt x="94742" y="100203"/>
                    <a:pt x="91821" y="102616"/>
                    <a:pt x="88773" y="104648"/>
                  </a:cubicBezTo>
                  <a:cubicBezTo>
                    <a:pt x="85725" y="106680"/>
                    <a:pt x="82296" y="108458"/>
                    <a:pt x="78867" y="109982"/>
                  </a:cubicBezTo>
                  <a:cubicBezTo>
                    <a:pt x="75438" y="111506"/>
                    <a:pt x="71882" y="112522"/>
                    <a:pt x="68199" y="113284"/>
                  </a:cubicBezTo>
                  <a:cubicBezTo>
                    <a:pt x="64516" y="114046"/>
                    <a:pt x="60960" y="114300"/>
                    <a:pt x="57150" y="114300"/>
                  </a:cubicBezTo>
                  <a:cubicBezTo>
                    <a:pt x="53340" y="114300"/>
                    <a:pt x="49657" y="113919"/>
                    <a:pt x="45974" y="113157"/>
                  </a:cubicBezTo>
                  <a:cubicBezTo>
                    <a:pt x="42291" y="112395"/>
                    <a:pt x="38735" y="111379"/>
                    <a:pt x="35306" y="109855"/>
                  </a:cubicBezTo>
                  <a:cubicBezTo>
                    <a:pt x="31877" y="108331"/>
                    <a:pt x="28575" y="106680"/>
                    <a:pt x="25400" y="104521"/>
                  </a:cubicBezTo>
                  <a:cubicBezTo>
                    <a:pt x="22225" y="102362"/>
                    <a:pt x="19431" y="100076"/>
                    <a:pt x="16764" y="97409"/>
                  </a:cubicBezTo>
                  <a:cubicBezTo>
                    <a:pt x="14097" y="94742"/>
                    <a:pt x="11684" y="92075"/>
                    <a:pt x="9652" y="88900"/>
                  </a:cubicBezTo>
                  <a:cubicBezTo>
                    <a:pt x="7620" y="85725"/>
                    <a:pt x="5842" y="82550"/>
                    <a:pt x="4318" y="78994"/>
                  </a:cubicBezTo>
                  <a:cubicBezTo>
                    <a:pt x="2794" y="75438"/>
                    <a:pt x="1778" y="72009"/>
                    <a:pt x="1143" y="68326"/>
                  </a:cubicBezTo>
                  <a:cubicBezTo>
                    <a:pt x="508" y="64643"/>
                    <a:pt x="0" y="60960"/>
                    <a:pt x="0" y="57150"/>
                  </a:cubicBezTo>
                  <a:cubicBezTo>
                    <a:pt x="0" y="53340"/>
                    <a:pt x="381" y="49657"/>
                    <a:pt x="1143" y="45974"/>
                  </a:cubicBezTo>
                  <a:cubicBezTo>
                    <a:pt x="1905" y="42291"/>
                    <a:pt x="2921" y="38735"/>
                    <a:pt x="4445" y="35306"/>
                  </a:cubicBezTo>
                  <a:cubicBezTo>
                    <a:pt x="5969" y="31877"/>
                    <a:pt x="7493" y="28575"/>
                    <a:pt x="9652" y="25400"/>
                  </a:cubicBezTo>
                  <a:cubicBezTo>
                    <a:pt x="11811" y="22225"/>
                    <a:pt x="14097" y="19431"/>
                    <a:pt x="16764" y="16764"/>
                  </a:cubicBezTo>
                  <a:cubicBezTo>
                    <a:pt x="19431" y="14097"/>
                    <a:pt x="22352" y="11684"/>
                    <a:pt x="25400" y="9652"/>
                  </a:cubicBezTo>
                  <a:cubicBezTo>
                    <a:pt x="28448" y="7620"/>
                    <a:pt x="31877" y="5842"/>
                    <a:pt x="35306" y="4318"/>
                  </a:cubicBezTo>
                  <a:cubicBezTo>
                    <a:pt x="38735" y="2794"/>
                    <a:pt x="42291" y="1778"/>
                    <a:pt x="45974" y="1016"/>
                  </a:cubicBezTo>
                  <a:cubicBezTo>
                    <a:pt x="49657" y="254"/>
                    <a:pt x="53340" y="0"/>
                    <a:pt x="57150" y="0"/>
                  </a:cubicBezTo>
                  <a:cubicBezTo>
                    <a:pt x="60960" y="0"/>
                    <a:pt x="64643" y="381"/>
                    <a:pt x="68326" y="1143"/>
                  </a:cubicBezTo>
                  <a:cubicBezTo>
                    <a:pt x="72009" y="1905"/>
                    <a:pt x="75565" y="2921"/>
                    <a:pt x="78994" y="4445"/>
                  </a:cubicBezTo>
                  <a:cubicBezTo>
                    <a:pt x="82423" y="5969"/>
                    <a:pt x="85725" y="7620"/>
                    <a:pt x="88900" y="9779"/>
                  </a:cubicBezTo>
                  <a:cubicBezTo>
                    <a:pt x="92075" y="11938"/>
                    <a:pt x="94869" y="14224"/>
                    <a:pt x="97536" y="16891"/>
                  </a:cubicBezTo>
                  <a:cubicBezTo>
                    <a:pt x="100203" y="19558"/>
                    <a:pt x="102616" y="22479"/>
                    <a:pt x="104648" y="25527"/>
                  </a:cubicBezTo>
                  <a:cubicBezTo>
                    <a:pt x="106680" y="28575"/>
                    <a:pt x="108458" y="32004"/>
                    <a:pt x="109982" y="35433"/>
                  </a:cubicBezTo>
                  <a:cubicBezTo>
                    <a:pt x="111506" y="38862"/>
                    <a:pt x="112522" y="42418"/>
                    <a:pt x="113284" y="46101"/>
                  </a:cubicBezTo>
                  <a:cubicBezTo>
                    <a:pt x="114046" y="49784"/>
                    <a:pt x="114300" y="53340"/>
                    <a:pt x="114300" y="5715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grpSp>
        <p:nvGrpSpPr>
          <p:cNvPr name="Group 14" id="14"/>
          <p:cNvGrpSpPr>
            <a:grpSpLocks noChangeAspect="true"/>
          </p:cNvGrpSpPr>
          <p:nvPr/>
        </p:nvGrpSpPr>
        <p:grpSpPr>
          <a:xfrm rot="0">
            <a:off x="11627958" y="8419367"/>
            <a:ext cx="114300" cy="114300"/>
            <a:chOff x="0" y="0"/>
            <a:chExt cx="114300" cy="114300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114300" cy="114300"/>
            </a:xfrm>
            <a:custGeom>
              <a:avLst/>
              <a:gdLst/>
              <a:ahLst/>
              <a:cxnLst/>
              <a:rect r="r" b="b" t="t" l="l"/>
              <a:pathLst>
                <a:path h="114300" w="114300">
                  <a:moveTo>
                    <a:pt x="114300" y="57150"/>
                  </a:moveTo>
                  <a:cubicBezTo>
                    <a:pt x="114300" y="60960"/>
                    <a:pt x="113919" y="64643"/>
                    <a:pt x="113157" y="68326"/>
                  </a:cubicBezTo>
                  <a:cubicBezTo>
                    <a:pt x="112395" y="72009"/>
                    <a:pt x="111379" y="75565"/>
                    <a:pt x="109855" y="78994"/>
                  </a:cubicBezTo>
                  <a:cubicBezTo>
                    <a:pt x="108331" y="82423"/>
                    <a:pt x="106680" y="85725"/>
                    <a:pt x="104521" y="88900"/>
                  </a:cubicBezTo>
                  <a:cubicBezTo>
                    <a:pt x="102362" y="92075"/>
                    <a:pt x="100076" y="94869"/>
                    <a:pt x="97409" y="97536"/>
                  </a:cubicBezTo>
                  <a:cubicBezTo>
                    <a:pt x="94742" y="100203"/>
                    <a:pt x="91821" y="102616"/>
                    <a:pt x="88773" y="104648"/>
                  </a:cubicBezTo>
                  <a:cubicBezTo>
                    <a:pt x="85725" y="106680"/>
                    <a:pt x="82296" y="108458"/>
                    <a:pt x="78867" y="109982"/>
                  </a:cubicBezTo>
                  <a:cubicBezTo>
                    <a:pt x="75438" y="111506"/>
                    <a:pt x="71882" y="112522"/>
                    <a:pt x="68199" y="113284"/>
                  </a:cubicBezTo>
                  <a:cubicBezTo>
                    <a:pt x="64516" y="114046"/>
                    <a:pt x="60960" y="114300"/>
                    <a:pt x="57150" y="114300"/>
                  </a:cubicBezTo>
                  <a:cubicBezTo>
                    <a:pt x="53340" y="114300"/>
                    <a:pt x="49657" y="113919"/>
                    <a:pt x="45974" y="113157"/>
                  </a:cubicBezTo>
                  <a:cubicBezTo>
                    <a:pt x="42291" y="112395"/>
                    <a:pt x="38735" y="111379"/>
                    <a:pt x="35306" y="109855"/>
                  </a:cubicBezTo>
                  <a:cubicBezTo>
                    <a:pt x="31877" y="108331"/>
                    <a:pt x="28575" y="106680"/>
                    <a:pt x="25400" y="104521"/>
                  </a:cubicBezTo>
                  <a:cubicBezTo>
                    <a:pt x="22225" y="102362"/>
                    <a:pt x="19431" y="100076"/>
                    <a:pt x="16764" y="97409"/>
                  </a:cubicBezTo>
                  <a:cubicBezTo>
                    <a:pt x="14097" y="94742"/>
                    <a:pt x="11684" y="92075"/>
                    <a:pt x="9652" y="88900"/>
                  </a:cubicBezTo>
                  <a:cubicBezTo>
                    <a:pt x="7620" y="85725"/>
                    <a:pt x="5842" y="82550"/>
                    <a:pt x="4318" y="78994"/>
                  </a:cubicBezTo>
                  <a:cubicBezTo>
                    <a:pt x="2794" y="75438"/>
                    <a:pt x="1778" y="72009"/>
                    <a:pt x="1143" y="68326"/>
                  </a:cubicBezTo>
                  <a:cubicBezTo>
                    <a:pt x="508" y="64643"/>
                    <a:pt x="0" y="60960"/>
                    <a:pt x="0" y="57150"/>
                  </a:cubicBezTo>
                  <a:cubicBezTo>
                    <a:pt x="0" y="53340"/>
                    <a:pt x="381" y="49657"/>
                    <a:pt x="1143" y="45974"/>
                  </a:cubicBezTo>
                  <a:cubicBezTo>
                    <a:pt x="1905" y="42291"/>
                    <a:pt x="2921" y="38735"/>
                    <a:pt x="4445" y="35306"/>
                  </a:cubicBezTo>
                  <a:cubicBezTo>
                    <a:pt x="5969" y="31877"/>
                    <a:pt x="7493" y="28575"/>
                    <a:pt x="9652" y="25400"/>
                  </a:cubicBezTo>
                  <a:cubicBezTo>
                    <a:pt x="11811" y="22225"/>
                    <a:pt x="14097" y="19431"/>
                    <a:pt x="16764" y="16764"/>
                  </a:cubicBezTo>
                  <a:cubicBezTo>
                    <a:pt x="19431" y="14097"/>
                    <a:pt x="22352" y="11684"/>
                    <a:pt x="25400" y="9652"/>
                  </a:cubicBezTo>
                  <a:cubicBezTo>
                    <a:pt x="28448" y="7620"/>
                    <a:pt x="31877" y="5842"/>
                    <a:pt x="35306" y="4318"/>
                  </a:cubicBezTo>
                  <a:cubicBezTo>
                    <a:pt x="38735" y="2794"/>
                    <a:pt x="42291" y="1778"/>
                    <a:pt x="45974" y="1016"/>
                  </a:cubicBezTo>
                  <a:cubicBezTo>
                    <a:pt x="49657" y="254"/>
                    <a:pt x="53340" y="0"/>
                    <a:pt x="57150" y="0"/>
                  </a:cubicBezTo>
                  <a:cubicBezTo>
                    <a:pt x="60960" y="0"/>
                    <a:pt x="64643" y="381"/>
                    <a:pt x="68326" y="1143"/>
                  </a:cubicBezTo>
                  <a:cubicBezTo>
                    <a:pt x="72009" y="1905"/>
                    <a:pt x="75565" y="2921"/>
                    <a:pt x="78994" y="4445"/>
                  </a:cubicBezTo>
                  <a:cubicBezTo>
                    <a:pt x="82423" y="5969"/>
                    <a:pt x="85725" y="7620"/>
                    <a:pt x="88900" y="9779"/>
                  </a:cubicBezTo>
                  <a:cubicBezTo>
                    <a:pt x="92075" y="11938"/>
                    <a:pt x="94869" y="14224"/>
                    <a:pt x="97536" y="16891"/>
                  </a:cubicBezTo>
                  <a:cubicBezTo>
                    <a:pt x="100203" y="19558"/>
                    <a:pt x="102616" y="22479"/>
                    <a:pt x="104648" y="25527"/>
                  </a:cubicBezTo>
                  <a:cubicBezTo>
                    <a:pt x="106680" y="28575"/>
                    <a:pt x="108458" y="32004"/>
                    <a:pt x="109982" y="35433"/>
                  </a:cubicBezTo>
                  <a:cubicBezTo>
                    <a:pt x="111506" y="38862"/>
                    <a:pt x="112522" y="42418"/>
                    <a:pt x="113284" y="46101"/>
                  </a:cubicBezTo>
                  <a:cubicBezTo>
                    <a:pt x="114046" y="49784"/>
                    <a:pt x="114300" y="53340"/>
                    <a:pt x="114300" y="5715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sp>
        <p:nvSpPr>
          <p:cNvPr name="TextBox 16" id="16"/>
          <p:cNvSpPr txBox="true"/>
          <p:nvPr/>
        </p:nvSpPr>
        <p:spPr>
          <a:xfrm rot="0">
            <a:off x="586645" y="1260567"/>
            <a:ext cx="17123369" cy="196188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1353"/>
              </a:lnSpc>
            </a:pPr>
            <a:r>
              <a:rPr lang="en-US" sz="14802">
                <a:solidFill>
                  <a:srgbClr val="008B48"/>
                </a:solidFill>
                <a:latin typeface="Agrandir"/>
                <a:ea typeface="Agrandir"/>
                <a:cs typeface="Agrandir"/>
                <a:sym typeface="Agrandir"/>
              </a:rPr>
              <a:t>HARVESTHORIZON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8553269" y="2468299"/>
            <a:ext cx="8156115" cy="134346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1931"/>
              </a:lnSpc>
            </a:pPr>
            <a:r>
              <a:rPr lang="en-US" sz="5321">
                <a:solidFill>
                  <a:srgbClr val="000000"/>
                </a:solidFill>
                <a:latin typeface="Fineday Two Non-Connect"/>
                <a:ea typeface="Fineday Two Non-Connect"/>
                <a:cs typeface="Fineday Two Non-Connect"/>
                <a:sym typeface="Fineday Two Non-Connect"/>
              </a:rPr>
              <a:t>A smart Farmer Support System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11361258" y="6314094"/>
            <a:ext cx="2321785" cy="101474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4926"/>
              </a:lnSpc>
            </a:pPr>
            <a:r>
              <a:rPr lang="en-US" sz="3249">
                <a:solidFill>
                  <a:srgbClr val="187045"/>
                </a:solidFill>
                <a:latin typeface="Balmy"/>
                <a:ea typeface="Balmy"/>
                <a:cs typeface="Balmy"/>
                <a:sym typeface="Balmy"/>
              </a:rPr>
              <a:t>Present by:</a:t>
            </a:r>
          </a:p>
          <a:p>
            <a:pPr algn="r">
              <a:lnSpc>
                <a:spcPts val="4502"/>
              </a:lnSpc>
            </a:pPr>
            <a:r>
              <a:rPr lang="en-US" sz="2615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 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11926062" y="6817985"/>
            <a:ext cx="4757499" cy="4597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99"/>
              </a:lnSpc>
            </a:pPr>
            <a:r>
              <a:rPr lang="en-US" sz="2615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A.DhaniyaSri (B.tech(AI&amp;DS))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11926062" y="7275185"/>
            <a:ext cx="6332687" cy="13741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99"/>
              </a:lnSpc>
            </a:pPr>
            <a:r>
              <a:rPr lang="en-US" sz="2615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K</a:t>
            </a:r>
            <a:r>
              <a:rPr lang="en-US" sz="2615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 </a:t>
            </a:r>
            <a:r>
              <a:rPr lang="en-US" sz="2615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.Kowsalya(B.tech(AI&amp;DS)) K</a:t>
            </a:r>
            <a:r>
              <a:rPr lang="en-US" sz="2615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 </a:t>
            </a:r>
            <a:r>
              <a:rPr lang="en-US" sz="2615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.Shalini(B.tech(AI&amp;DS)) S.Mahalakshmi Mahalakshmi (B.E(CSE))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DBF8B5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>
            <a:grpSpLocks noChangeAspect="true"/>
          </p:cNvGrpSpPr>
          <p:nvPr/>
        </p:nvGrpSpPr>
        <p:grpSpPr>
          <a:xfrm rot="0">
            <a:off x="2987459" y="4691815"/>
            <a:ext cx="12312253" cy="4114800"/>
            <a:chOff x="0" y="0"/>
            <a:chExt cx="16416338" cy="54864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6416274" cy="5486400"/>
            </a:xfrm>
            <a:custGeom>
              <a:avLst/>
              <a:gdLst/>
              <a:ahLst/>
              <a:cxnLst/>
              <a:rect r="r" b="b" t="t" l="l"/>
              <a:pathLst>
                <a:path h="5486400" w="16416274">
                  <a:moveTo>
                    <a:pt x="292100" y="0"/>
                  </a:moveTo>
                  <a:cubicBezTo>
                    <a:pt x="214630" y="0"/>
                    <a:pt x="140335" y="30734"/>
                    <a:pt x="85598" y="85598"/>
                  </a:cubicBezTo>
                  <a:cubicBezTo>
                    <a:pt x="30861" y="140462"/>
                    <a:pt x="0" y="214630"/>
                    <a:pt x="0" y="292100"/>
                  </a:cubicBezTo>
                  <a:lnTo>
                    <a:pt x="0" y="5194300"/>
                  </a:lnTo>
                  <a:cubicBezTo>
                    <a:pt x="0" y="5271770"/>
                    <a:pt x="30734" y="5346065"/>
                    <a:pt x="85598" y="5400802"/>
                  </a:cubicBezTo>
                  <a:cubicBezTo>
                    <a:pt x="140462" y="5455539"/>
                    <a:pt x="214630" y="5486400"/>
                    <a:pt x="292100" y="5486400"/>
                  </a:cubicBezTo>
                  <a:lnTo>
                    <a:pt x="16125317" y="5486400"/>
                  </a:lnTo>
                  <a:cubicBezTo>
                    <a:pt x="16202786" y="5486400"/>
                    <a:pt x="16277081" y="5455666"/>
                    <a:pt x="16331819" y="5400802"/>
                  </a:cubicBezTo>
                  <a:cubicBezTo>
                    <a:pt x="16380586" y="5352034"/>
                    <a:pt x="16410305" y="5287899"/>
                    <a:pt x="16416274" y="5219700"/>
                  </a:cubicBezTo>
                  <a:lnTo>
                    <a:pt x="16416274" y="5219700"/>
                  </a:lnTo>
                  <a:lnTo>
                    <a:pt x="16416274" y="266700"/>
                  </a:lnTo>
                  <a:lnTo>
                    <a:pt x="16416274" y="266700"/>
                  </a:lnTo>
                  <a:cubicBezTo>
                    <a:pt x="16410305" y="198501"/>
                    <a:pt x="16380586" y="134366"/>
                    <a:pt x="16331819" y="85598"/>
                  </a:cubicBezTo>
                  <a:cubicBezTo>
                    <a:pt x="16277081" y="30861"/>
                    <a:pt x="16202786" y="0"/>
                    <a:pt x="16125317" y="0"/>
                  </a:cubicBezTo>
                  <a:close/>
                </a:path>
              </a:pathLst>
            </a:custGeom>
            <a:blipFill>
              <a:blip r:embed="rId2"/>
              <a:stretch>
                <a:fillRect l="0" t="-49837" r="0" b="-49772"/>
              </a:stretch>
            </a:blipFill>
          </p:spPr>
        </p:sp>
      </p:grpSp>
      <p:sp>
        <p:nvSpPr>
          <p:cNvPr name="TextBox 4" id="4"/>
          <p:cNvSpPr txBox="true"/>
          <p:nvPr/>
        </p:nvSpPr>
        <p:spPr>
          <a:xfrm rot="0">
            <a:off x="2944149" y="774916"/>
            <a:ext cx="12647457" cy="380343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7419"/>
              </a:lnSpc>
            </a:pPr>
            <a:r>
              <a:rPr lang="en-US" sz="19585">
                <a:solidFill>
                  <a:srgbClr val="008B48"/>
                </a:solidFill>
                <a:latin typeface="Agrandir"/>
                <a:ea typeface="Agrandir"/>
                <a:cs typeface="Agrandir"/>
                <a:sym typeface="Agrandir"/>
              </a:rPr>
              <a:t>Thank You!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DBF8B5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>
            <a:grpSpLocks noChangeAspect="true"/>
          </p:cNvGrpSpPr>
          <p:nvPr/>
        </p:nvGrpSpPr>
        <p:grpSpPr>
          <a:xfrm rot="0">
            <a:off x="9870300" y="1888407"/>
            <a:ext cx="6791516" cy="3999805"/>
            <a:chOff x="0" y="0"/>
            <a:chExt cx="9055354" cy="5333073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9055354" cy="5333111"/>
            </a:xfrm>
            <a:custGeom>
              <a:avLst/>
              <a:gdLst/>
              <a:ahLst/>
              <a:cxnLst/>
              <a:rect r="r" b="b" t="t" l="l"/>
              <a:pathLst>
                <a:path h="5333111" w="9055354">
                  <a:moveTo>
                    <a:pt x="292100" y="0"/>
                  </a:moveTo>
                  <a:cubicBezTo>
                    <a:pt x="130810" y="0"/>
                    <a:pt x="0" y="130810"/>
                    <a:pt x="0" y="292100"/>
                  </a:cubicBezTo>
                  <a:lnTo>
                    <a:pt x="0" y="5041011"/>
                  </a:lnTo>
                  <a:cubicBezTo>
                    <a:pt x="0" y="5202301"/>
                    <a:pt x="130810" y="5333111"/>
                    <a:pt x="292100" y="5333111"/>
                  </a:cubicBezTo>
                  <a:lnTo>
                    <a:pt x="8763254" y="5333111"/>
                  </a:lnTo>
                  <a:cubicBezTo>
                    <a:pt x="8924544" y="5333111"/>
                    <a:pt x="9055354" y="5202301"/>
                    <a:pt x="9055354" y="5041011"/>
                  </a:cubicBezTo>
                  <a:lnTo>
                    <a:pt x="9055354" y="292100"/>
                  </a:lnTo>
                  <a:cubicBezTo>
                    <a:pt x="9055354" y="130810"/>
                    <a:pt x="8924544" y="0"/>
                    <a:pt x="8763254" y="0"/>
                  </a:cubicBezTo>
                  <a:close/>
                </a:path>
              </a:pathLst>
            </a:custGeom>
            <a:blipFill>
              <a:blip r:embed="rId2"/>
              <a:stretch>
                <a:fillRect l="0" t="-6495" r="-74" b="-6393"/>
              </a:stretch>
            </a:blipFill>
          </p:spPr>
        </p:sp>
      </p:grpSp>
      <p:sp>
        <p:nvSpPr>
          <p:cNvPr name="Freeform 4" id="4"/>
          <p:cNvSpPr/>
          <p:nvPr/>
        </p:nvSpPr>
        <p:spPr>
          <a:xfrm flipH="false" flipV="false" rot="0">
            <a:off x="1387202" y="1473079"/>
            <a:ext cx="7795317" cy="8299447"/>
          </a:xfrm>
          <a:custGeom>
            <a:avLst/>
            <a:gdLst/>
            <a:ahLst/>
            <a:cxnLst/>
            <a:rect r="r" b="b" t="t" l="l"/>
            <a:pathLst>
              <a:path h="8299447" w="7795317">
                <a:moveTo>
                  <a:pt x="0" y="0"/>
                </a:moveTo>
                <a:lnTo>
                  <a:pt x="7795317" y="0"/>
                </a:lnTo>
                <a:lnTo>
                  <a:pt x="7795317" y="8299447"/>
                </a:lnTo>
                <a:lnTo>
                  <a:pt x="0" y="8299447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34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288866" y="1088841"/>
            <a:ext cx="8288093" cy="147582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599"/>
              </a:lnSpc>
            </a:pPr>
            <a:r>
              <a:rPr lang="en-US" b="true" sz="9199">
                <a:solidFill>
                  <a:srgbClr val="207631"/>
                </a:solidFill>
                <a:latin typeface="TT Masters"/>
                <a:ea typeface="TT Masters"/>
                <a:cs typeface="TT Masters"/>
                <a:sym typeface="TT Masters"/>
              </a:rPr>
              <a:t>Introduction </a:t>
            </a:r>
          </a:p>
          <a:p>
            <a:pPr algn="ctr">
              <a:lnSpc>
                <a:spcPts val="6040"/>
              </a:lnSpc>
            </a:pPr>
            <a:r>
              <a:rPr lang="en-US" sz="2416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HarvestHorizon</a:t>
            </a:r>
            <a:r>
              <a:rPr lang="en-US" sz="2416">
                <a:solidFill>
                  <a:srgbClr val="207631"/>
                </a:solidFill>
                <a:latin typeface="Canva Sans"/>
                <a:ea typeface="Canva Sans"/>
                <a:cs typeface="Canva Sans"/>
                <a:sym typeface="Canva Sans"/>
              </a:rPr>
              <a:t> </a:t>
            </a:r>
            <a:r>
              <a:rPr lang="en-US" sz="2416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---- A smart Farmer support System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2968114" y="2771604"/>
            <a:ext cx="107194" cy="65657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265"/>
              </a:lnSpc>
            </a:pPr>
            <a:r>
              <a:rPr lang="en-US" b="true" sz="3761">
                <a:solidFill>
                  <a:srgbClr val="4F7019"/>
                </a:solidFill>
                <a:latin typeface="TT Masters"/>
                <a:ea typeface="TT Masters"/>
                <a:cs typeface="TT Masters"/>
                <a:sym typeface="TT Masters"/>
              </a:rPr>
              <a:t> 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028700" y="2771604"/>
            <a:ext cx="2210133" cy="65657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265"/>
              </a:lnSpc>
            </a:pPr>
            <a:r>
              <a:rPr lang="en-US" b="true" sz="3761">
                <a:solidFill>
                  <a:srgbClr val="4F7019"/>
                </a:solidFill>
                <a:latin typeface="TT Masters"/>
                <a:ea typeface="TT Masters"/>
                <a:cs typeface="TT Masters"/>
                <a:sym typeface="TT Masters"/>
              </a:rPr>
              <a:t>Purpose</a:t>
            </a:r>
            <a:r>
              <a:rPr lang="en-US" b="true" sz="3761">
                <a:solidFill>
                  <a:srgbClr val="000000"/>
                </a:solidFill>
                <a:latin typeface="TT Masters"/>
                <a:ea typeface="TT Masters"/>
                <a:cs typeface="TT Masters"/>
                <a:sym typeface="TT Masters"/>
              </a:rPr>
              <a:t> </a:t>
            </a:r>
            <a:r>
              <a:rPr lang="en-US" b="true" sz="3761">
                <a:solidFill>
                  <a:srgbClr val="4F7019"/>
                </a:solidFill>
                <a:latin typeface="TT Masters"/>
                <a:ea typeface="TT Masters"/>
                <a:cs typeface="TT Masters"/>
                <a:sym typeface="TT Masters"/>
              </a:rPr>
              <a:t>: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2030940" y="3562921"/>
            <a:ext cx="424539" cy="5973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658"/>
              </a:lnSpc>
            </a:pPr>
            <a:r>
              <a:rPr lang="en-US" sz="2632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➡ 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2030940" y="4027513"/>
            <a:ext cx="424539" cy="5973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658"/>
              </a:lnSpc>
            </a:pPr>
            <a:r>
              <a:rPr lang="en-US" sz="2632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➡ 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2030940" y="4492104"/>
            <a:ext cx="424539" cy="5973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658"/>
              </a:lnSpc>
            </a:pPr>
            <a:r>
              <a:rPr lang="en-US" sz="2632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➡ 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2447144" y="3653628"/>
            <a:ext cx="6213662" cy="139147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658"/>
              </a:lnSpc>
            </a:pPr>
            <a:r>
              <a:rPr lang="en-US" sz="2632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Object-Oriented Programming (OOP) Java Collections (ArrayList, HashMap) Conditional Logic &amp; Automation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028700" y="5334019"/>
            <a:ext cx="4132431" cy="55091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261"/>
              </a:lnSpc>
            </a:pPr>
            <a:r>
              <a:rPr lang="en-US" b="true" sz="3504">
                <a:solidFill>
                  <a:srgbClr val="4F7019"/>
                </a:solidFill>
                <a:latin typeface="TT Masters"/>
                <a:ea typeface="TT Masters"/>
                <a:cs typeface="TT Masters"/>
                <a:sym typeface="TT Masters"/>
              </a:rPr>
              <a:t>Core cocept used :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3573580" y="5795353"/>
            <a:ext cx="77210" cy="44020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54"/>
              </a:lnSpc>
            </a:pPr>
            <a:r>
              <a:rPr lang="en-US" sz="2431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 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2556005" y="5814403"/>
            <a:ext cx="5051165" cy="42115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74"/>
              </a:lnSpc>
            </a:pPr>
            <a:r>
              <a:rPr lang="en-US" sz="2431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 Tracksdaily crop price variations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2556005" y="6243028"/>
            <a:ext cx="7281510" cy="127840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74"/>
              </a:lnSpc>
            </a:pPr>
            <a:r>
              <a:rPr lang="en-US" sz="2431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 Detectsdiseases &amp; gives treatment tips  Calculates rainfall compensation automatically  Generates smart reports with profit/loss details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1028700" y="7587110"/>
            <a:ext cx="2963228" cy="7770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627"/>
              </a:lnSpc>
            </a:pPr>
            <a:r>
              <a:rPr lang="en-US" b="true" sz="3488">
                <a:solidFill>
                  <a:srgbClr val="4F7019"/>
                </a:solidFill>
                <a:latin typeface="TT Masters"/>
                <a:ea typeface="TT Masters"/>
                <a:cs typeface="TT Masters"/>
                <a:sym typeface="TT Masters"/>
              </a:rPr>
              <a:t>what it does: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2883065" y="8349024"/>
            <a:ext cx="88763" cy="72615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345"/>
              </a:lnSpc>
            </a:pPr>
            <a:r>
              <a:rPr lang="en-US" sz="2795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 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2481234" y="8577624"/>
            <a:ext cx="8894664" cy="49755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913"/>
              </a:lnSpc>
            </a:pPr>
            <a:r>
              <a:rPr lang="en-US" sz="2795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Tomakefarming smarter, efficient, and data-driven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DBF8B5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4061689" y="200054"/>
            <a:ext cx="9760315" cy="9760315"/>
          </a:xfrm>
          <a:custGeom>
            <a:avLst/>
            <a:gdLst/>
            <a:ahLst/>
            <a:cxnLst/>
            <a:rect r="r" b="b" t="t" l="l"/>
            <a:pathLst>
              <a:path h="9760315" w="9760315">
                <a:moveTo>
                  <a:pt x="0" y="0"/>
                </a:moveTo>
                <a:lnTo>
                  <a:pt x="9760315" y="0"/>
                </a:lnTo>
                <a:lnTo>
                  <a:pt x="9760315" y="9760315"/>
                </a:lnTo>
                <a:lnTo>
                  <a:pt x="0" y="976031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4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542221" y="406346"/>
            <a:ext cx="473888" cy="62551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144"/>
              </a:lnSpc>
            </a:pPr>
            <a:r>
              <a:rPr lang="en-US" sz="296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🌾</a:t>
            </a:r>
            <a:r>
              <a:rPr lang="en-US" b="true" sz="2960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 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2006813" y="457352"/>
            <a:ext cx="14621285" cy="52349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141"/>
              </a:lnSpc>
            </a:pPr>
            <a:r>
              <a:rPr lang="en-US" b="true" sz="2960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To create an intelligent crop analysis system using Java that simplifies farming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4523861" y="983342"/>
            <a:ext cx="9012507" cy="52349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141"/>
              </a:lnSpc>
            </a:pPr>
            <a:r>
              <a:rPr lang="en-US" b="true" sz="2960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decisions through automation and data insights.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091956" y="1889484"/>
            <a:ext cx="3093930" cy="62376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051"/>
              </a:lnSpc>
            </a:pPr>
            <a:r>
              <a:rPr lang="en-US" b="true" sz="3607">
                <a:solidFill>
                  <a:srgbClr val="4F7019"/>
                </a:solidFill>
                <a:latin typeface="TT Masters"/>
                <a:ea typeface="TT Masters"/>
                <a:cs typeface="TT Masters"/>
                <a:sym typeface="TT Masters"/>
              </a:rPr>
              <a:t>our core aim: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2983182" y="2833392"/>
            <a:ext cx="444694" cy="57716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825"/>
              </a:lnSpc>
            </a:pPr>
            <a:r>
              <a:rPr lang="en-US" sz="2758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🌱 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2983182" y="3323520"/>
            <a:ext cx="444694" cy="58589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825"/>
              </a:lnSpc>
            </a:pPr>
            <a:r>
              <a:rPr lang="en-US" sz="2758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💧 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2983182" y="3803894"/>
            <a:ext cx="444694" cy="5751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825"/>
              </a:lnSpc>
            </a:pPr>
            <a:r>
              <a:rPr lang="en-US" sz="2758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🦠 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2983182" y="4295051"/>
            <a:ext cx="444694" cy="58589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825"/>
              </a:lnSpc>
            </a:pPr>
            <a:r>
              <a:rPr lang="en-US" sz="2758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📊 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2983182" y="4776454"/>
            <a:ext cx="444694" cy="57716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825"/>
              </a:lnSpc>
            </a:pPr>
            <a:r>
              <a:rPr lang="en-US" sz="2758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🌍 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3419113" y="2880912"/>
            <a:ext cx="11019387" cy="242517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825"/>
              </a:lnSpc>
            </a:pPr>
            <a:r>
              <a:rPr lang="en-US" sz="2758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Enable real-time crop price comparison for profit/loss detection Provide rainfall impact analysis and compensation estimation Identify crop diseases and suggest instant remedies Deliver smart, report-based insights for farmers Encourage tech-driven, sustainable agriculture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091956" y="5894080"/>
            <a:ext cx="2192074" cy="6995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662"/>
              </a:lnSpc>
            </a:pPr>
            <a:r>
              <a:rPr lang="en-US" b="true" sz="4044">
                <a:solidFill>
                  <a:srgbClr val="4F7019"/>
                </a:solidFill>
                <a:latin typeface="TT Masters"/>
                <a:ea typeface="TT Masters"/>
                <a:cs typeface="TT Masters"/>
                <a:sym typeface="TT Masters"/>
              </a:rPr>
              <a:t>essence: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2983182" y="7258669"/>
            <a:ext cx="14752911" cy="47946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837"/>
              </a:lnSpc>
            </a:pPr>
            <a:r>
              <a:rPr lang="en-US" sz="2741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Transforming traditional farming into a smart, automated, and data-powered experience.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DBF8B5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>
            <a:grpSpLocks noChangeAspect="true"/>
          </p:cNvGrpSpPr>
          <p:nvPr/>
        </p:nvGrpSpPr>
        <p:grpSpPr>
          <a:xfrm rot="0">
            <a:off x="0" y="0"/>
            <a:ext cx="6784905" cy="3425914"/>
            <a:chOff x="0" y="0"/>
            <a:chExt cx="9046540" cy="4567885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9046591" cy="4567936"/>
            </a:xfrm>
            <a:custGeom>
              <a:avLst/>
              <a:gdLst/>
              <a:ahLst/>
              <a:cxnLst/>
              <a:rect r="r" b="b" t="t" l="l"/>
              <a:pathLst>
                <a:path h="4567936" w="9046591">
                  <a:moveTo>
                    <a:pt x="292100" y="0"/>
                  </a:moveTo>
                  <a:cubicBezTo>
                    <a:pt x="130810" y="0"/>
                    <a:pt x="0" y="130810"/>
                    <a:pt x="0" y="292100"/>
                  </a:cubicBezTo>
                  <a:lnTo>
                    <a:pt x="0" y="4275836"/>
                  </a:lnTo>
                  <a:cubicBezTo>
                    <a:pt x="0" y="4437126"/>
                    <a:pt x="130810" y="4567936"/>
                    <a:pt x="292100" y="4567936"/>
                  </a:cubicBezTo>
                  <a:lnTo>
                    <a:pt x="8763254" y="4567936"/>
                  </a:lnTo>
                  <a:cubicBezTo>
                    <a:pt x="8899906" y="4567936"/>
                    <a:pt x="9014714" y="4474083"/>
                    <a:pt x="9046591" y="4347337"/>
                  </a:cubicBezTo>
                  <a:lnTo>
                    <a:pt x="9046591" y="4347337"/>
                  </a:lnTo>
                  <a:lnTo>
                    <a:pt x="9046591" y="220599"/>
                  </a:lnTo>
                  <a:lnTo>
                    <a:pt x="9046591" y="220599"/>
                  </a:lnTo>
                  <a:cubicBezTo>
                    <a:pt x="9014714" y="93853"/>
                    <a:pt x="8899906" y="0"/>
                    <a:pt x="8763254" y="0"/>
                  </a:cubicBezTo>
                  <a:close/>
                </a:path>
              </a:pathLst>
            </a:custGeom>
            <a:blipFill>
              <a:blip r:embed="rId2"/>
              <a:stretch>
                <a:fillRect l="0" t="-16139" r="0" b="-16280"/>
              </a:stretch>
            </a:blipFill>
          </p:spPr>
        </p:sp>
      </p:grpSp>
      <p:grpSp>
        <p:nvGrpSpPr>
          <p:cNvPr name="Group 4" id="4"/>
          <p:cNvGrpSpPr>
            <a:grpSpLocks noChangeAspect="true"/>
          </p:cNvGrpSpPr>
          <p:nvPr/>
        </p:nvGrpSpPr>
        <p:grpSpPr>
          <a:xfrm rot="0">
            <a:off x="11496484" y="6861086"/>
            <a:ext cx="6784905" cy="3425914"/>
            <a:chOff x="0" y="0"/>
            <a:chExt cx="9046540" cy="4567885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9046591" cy="4567936"/>
            </a:xfrm>
            <a:custGeom>
              <a:avLst/>
              <a:gdLst/>
              <a:ahLst/>
              <a:cxnLst/>
              <a:rect r="r" b="b" t="t" l="l"/>
              <a:pathLst>
                <a:path h="4567936" w="9046591">
                  <a:moveTo>
                    <a:pt x="291592" y="0"/>
                  </a:moveTo>
                  <a:cubicBezTo>
                    <a:pt x="130429" y="254"/>
                    <a:pt x="0" y="130937"/>
                    <a:pt x="0" y="292100"/>
                  </a:cubicBezTo>
                  <a:lnTo>
                    <a:pt x="0" y="4275836"/>
                  </a:lnTo>
                  <a:cubicBezTo>
                    <a:pt x="0" y="4436999"/>
                    <a:pt x="130556" y="4567682"/>
                    <a:pt x="291719" y="4567936"/>
                  </a:cubicBezTo>
                  <a:lnTo>
                    <a:pt x="8763635" y="4567936"/>
                  </a:lnTo>
                  <a:cubicBezTo>
                    <a:pt x="8900160" y="4567809"/>
                    <a:pt x="9014714" y="4473956"/>
                    <a:pt x="9046591" y="4347337"/>
                  </a:cubicBezTo>
                  <a:lnTo>
                    <a:pt x="9046591" y="4347337"/>
                  </a:lnTo>
                  <a:lnTo>
                    <a:pt x="9046591" y="220599"/>
                  </a:lnTo>
                  <a:lnTo>
                    <a:pt x="9046591" y="220599"/>
                  </a:lnTo>
                  <a:cubicBezTo>
                    <a:pt x="9014714" y="93980"/>
                    <a:pt x="8900287" y="254"/>
                    <a:pt x="8763762" y="0"/>
                  </a:cubicBezTo>
                  <a:close/>
                </a:path>
              </a:pathLst>
            </a:custGeom>
            <a:blipFill>
              <a:blip r:embed="rId3"/>
              <a:stretch>
                <a:fillRect l="0" t="-15959" r="0" b="-16070"/>
              </a:stretch>
            </a:blipFill>
          </p:spPr>
        </p:sp>
      </p:grpSp>
      <p:sp>
        <p:nvSpPr>
          <p:cNvPr name="Freeform 6" id="6"/>
          <p:cNvSpPr/>
          <p:nvPr/>
        </p:nvSpPr>
        <p:spPr>
          <a:xfrm flipH="false" flipV="false" rot="0">
            <a:off x="3101921" y="2237003"/>
            <a:ext cx="7934325" cy="8049997"/>
          </a:xfrm>
          <a:custGeom>
            <a:avLst/>
            <a:gdLst/>
            <a:ahLst/>
            <a:cxnLst/>
            <a:rect r="r" b="b" t="t" l="l"/>
            <a:pathLst>
              <a:path h="8049997" w="7934325">
                <a:moveTo>
                  <a:pt x="0" y="0"/>
                </a:moveTo>
                <a:lnTo>
                  <a:pt x="7934325" y="0"/>
                </a:lnTo>
                <a:lnTo>
                  <a:pt x="7934325" y="8049997"/>
                </a:lnTo>
                <a:lnTo>
                  <a:pt x="0" y="8049997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40000"/>
            </a:blip>
            <a:stretch>
              <a:fillRect l="0" t="0" r="0" b="-2231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14115659" y="740902"/>
            <a:ext cx="3421532" cy="4083825"/>
          </a:xfrm>
          <a:custGeom>
            <a:avLst/>
            <a:gdLst/>
            <a:ahLst/>
            <a:cxnLst/>
            <a:rect r="r" b="b" t="t" l="l"/>
            <a:pathLst>
              <a:path h="4083825" w="3421532">
                <a:moveTo>
                  <a:pt x="0" y="0"/>
                </a:moveTo>
                <a:lnTo>
                  <a:pt x="3421533" y="0"/>
                </a:lnTo>
                <a:lnTo>
                  <a:pt x="3421533" y="4083825"/>
                </a:lnTo>
                <a:lnTo>
                  <a:pt x="0" y="4083825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544592" y="7894158"/>
            <a:ext cx="2847975" cy="1809750"/>
          </a:xfrm>
          <a:custGeom>
            <a:avLst/>
            <a:gdLst/>
            <a:ahLst/>
            <a:cxnLst/>
            <a:rect r="r" b="b" t="t" l="l"/>
            <a:pathLst>
              <a:path h="1809750" w="2847975">
                <a:moveTo>
                  <a:pt x="0" y="0"/>
                </a:moveTo>
                <a:lnTo>
                  <a:pt x="2847975" y="0"/>
                </a:lnTo>
                <a:lnTo>
                  <a:pt x="2847975" y="1809750"/>
                </a:lnTo>
                <a:lnTo>
                  <a:pt x="0" y="1809750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  <p:grpSp>
        <p:nvGrpSpPr>
          <p:cNvPr name="Group 9" id="9"/>
          <p:cNvGrpSpPr>
            <a:grpSpLocks noChangeAspect="true"/>
          </p:cNvGrpSpPr>
          <p:nvPr/>
        </p:nvGrpSpPr>
        <p:grpSpPr>
          <a:xfrm rot="0">
            <a:off x="1285599" y="7069560"/>
            <a:ext cx="122339" cy="122339"/>
            <a:chOff x="0" y="0"/>
            <a:chExt cx="122339" cy="122339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122301" cy="122301"/>
            </a:xfrm>
            <a:custGeom>
              <a:avLst/>
              <a:gdLst/>
              <a:ahLst/>
              <a:cxnLst/>
              <a:rect r="r" b="b" t="t" l="l"/>
              <a:pathLst>
                <a:path h="122301" w="122301">
                  <a:moveTo>
                    <a:pt x="122301" y="61214"/>
                  </a:moveTo>
                  <a:cubicBezTo>
                    <a:pt x="122301" y="65278"/>
                    <a:pt x="121920" y="69215"/>
                    <a:pt x="121158" y="73152"/>
                  </a:cubicBezTo>
                  <a:cubicBezTo>
                    <a:pt x="120396" y="77089"/>
                    <a:pt x="119253" y="80899"/>
                    <a:pt x="117729" y="84582"/>
                  </a:cubicBezTo>
                  <a:cubicBezTo>
                    <a:pt x="116205" y="88265"/>
                    <a:pt x="114300" y="91821"/>
                    <a:pt x="112014" y="95123"/>
                  </a:cubicBezTo>
                  <a:cubicBezTo>
                    <a:pt x="109728" y="98425"/>
                    <a:pt x="107188" y="101600"/>
                    <a:pt x="104394" y="104394"/>
                  </a:cubicBezTo>
                  <a:cubicBezTo>
                    <a:pt x="101600" y="107188"/>
                    <a:pt x="98425" y="109728"/>
                    <a:pt x="95123" y="112014"/>
                  </a:cubicBezTo>
                  <a:cubicBezTo>
                    <a:pt x="91821" y="114300"/>
                    <a:pt x="88265" y="116078"/>
                    <a:pt x="84582" y="117729"/>
                  </a:cubicBezTo>
                  <a:cubicBezTo>
                    <a:pt x="80899" y="119380"/>
                    <a:pt x="77089" y="120396"/>
                    <a:pt x="73152" y="121158"/>
                  </a:cubicBezTo>
                  <a:cubicBezTo>
                    <a:pt x="69215" y="121920"/>
                    <a:pt x="65278" y="122301"/>
                    <a:pt x="61214" y="122301"/>
                  </a:cubicBezTo>
                  <a:cubicBezTo>
                    <a:pt x="57150" y="122301"/>
                    <a:pt x="53213" y="121920"/>
                    <a:pt x="49276" y="121158"/>
                  </a:cubicBezTo>
                  <a:cubicBezTo>
                    <a:pt x="45339" y="120396"/>
                    <a:pt x="41529" y="119253"/>
                    <a:pt x="37846" y="117729"/>
                  </a:cubicBezTo>
                  <a:cubicBezTo>
                    <a:pt x="34163" y="116205"/>
                    <a:pt x="30480" y="114300"/>
                    <a:pt x="27178" y="112014"/>
                  </a:cubicBezTo>
                  <a:cubicBezTo>
                    <a:pt x="23876" y="109728"/>
                    <a:pt x="20701" y="107188"/>
                    <a:pt x="17907" y="104394"/>
                  </a:cubicBezTo>
                  <a:cubicBezTo>
                    <a:pt x="15113" y="101600"/>
                    <a:pt x="12573" y="98425"/>
                    <a:pt x="10287" y="95123"/>
                  </a:cubicBezTo>
                  <a:cubicBezTo>
                    <a:pt x="8001" y="91821"/>
                    <a:pt x="6223" y="88265"/>
                    <a:pt x="4572" y="84582"/>
                  </a:cubicBezTo>
                  <a:cubicBezTo>
                    <a:pt x="2921" y="80899"/>
                    <a:pt x="1905" y="77089"/>
                    <a:pt x="1143" y="73152"/>
                  </a:cubicBezTo>
                  <a:cubicBezTo>
                    <a:pt x="381" y="69215"/>
                    <a:pt x="0" y="65151"/>
                    <a:pt x="0" y="61214"/>
                  </a:cubicBezTo>
                  <a:cubicBezTo>
                    <a:pt x="0" y="57277"/>
                    <a:pt x="381" y="53213"/>
                    <a:pt x="1143" y="49276"/>
                  </a:cubicBezTo>
                  <a:cubicBezTo>
                    <a:pt x="1905" y="45339"/>
                    <a:pt x="3048" y="41529"/>
                    <a:pt x="4572" y="37846"/>
                  </a:cubicBezTo>
                  <a:cubicBezTo>
                    <a:pt x="6096" y="34163"/>
                    <a:pt x="8001" y="30607"/>
                    <a:pt x="10287" y="27305"/>
                  </a:cubicBezTo>
                  <a:cubicBezTo>
                    <a:pt x="12573" y="24003"/>
                    <a:pt x="15113" y="20828"/>
                    <a:pt x="17907" y="18034"/>
                  </a:cubicBezTo>
                  <a:cubicBezTo>
                    <a:pt x="20701" y="15240"/>
                    <a:pt x="23876" y="12700"/>
                    <a:pt x="27178" y="10414"/>
                  </a:cubicBezTo>
                  <a:cubicBezTo>
                    <a:pt x="30480" y="8128"/>
                    <a:pt x="34036" y="6350"/>
                    <a:pt x="37719" y="4699"/>
                  </a:cubicBezTo>
                  <a:cubicBezTo>
                    <a:pt x="41402" y="3048"/>
                    <a:pt x="45212" y="2032"/>
                    <a:pt x="49149" y="1270"/>
                  </a:cubicBezTo>
                  <a:cubicBezTo>
                    <a:pt x="53086" y="508"/>
                    <a:pt x="57150" y="0"/>
                    <a:pt x="61214" y="0"/>
                  </a:cubicBezTo>
                  <a:cubicBezTo>
                    <a:pt x="65278" y="0"/>
                    <a:pt x="69215" y="381"/>
                    <a:pt x="73152" y="1143"/>
                  </a:cubicBezTo>
                  <a:cubicBezTo>
                    <a:pt x="77089" y="1905"/>
                    <a:pt x="80899" y="3048"/>
                    <a:pt x="84582" y="4572"/>
                  </a:cubicBezTo>
                  <a:cubicBezTo>
                    <a:pt x="88265" y="6096"/>
                    <a:pt x="91821" y="8001"/>
                    <a:pt x="95123" y="10287"/>
                  </a:cubicBezTo>
                  <a:cubicBezTo>
                    <a:pt x="98425" y="12573"/>
                    <a:pt x="101600" y="15113"/>
                    <a:pt x="104394" y="17907"/>
                  </a:cubicBezTo>
                  <a:cubicBezTo>
                    <a:pt x="107188" y="20701"/>
                    <a:pt x="109728" y="23876"/>
                    <a:pt x="112014" y="27178"/>
                  </a:cubicBezTo>
                  <a:cubicBezTo>
                    <a:pt x="114300" y="30480"/>
                    <a:pt x="116078" y="34036"/>
                    <a:pt x="117729" y="37719"/>
                  </a:cubicBezTo>
                  <a:cubicBezTo>
                    <a:pt x="119380" y="41402"/>
                    <a:pt x="120396" y="45212"/>
                    <a:pt x="121158" y="49149"/>
                  </a:cubicBezTo>
                  <a:cubicBezTo>
                    <a:pt x="121920" y="53086"/>
                    <a:pt x="122301" y="57023"/>
                    <a:pt x="122301" y="61087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sp>
        <p:nvSpPr>
          <p:cNvPr name="Freeform 11" id="11"/>
          <p:cNvSpPr/>
          <p:nvPr/>
        </p:nvSpPr>
        <p:spPr>
          <a:xfrm flipH="false" flipV="false" rot="0">
            <a:off x="965197" y="3894934"/>
            <a:ext cx="1515047" cy="1651883"/>
          </a:xfrm>
          <a:custGeom>
            <a:avLst/>
            <a:gdLst/>
            <a:ahLst/>
            <a:cxnLst/>
            <a:rect r="r" b="b" t="t" l="l"/>
            <a:pathLst>
              <a:path h="1651883" w="1515047">
                <a:moveTo>
                  <a:pt x="0" y="0"/>
                </a:moveTo>
                <a:lnTo>
                  <a:pt x="1515046" y="0"/>
                </a:lnTo>
                <a:lnTo>
                  <a:pt x="1515046" y="1651883"/>
                </a:lnTo>
                <a:lnTo>
                  <a:pt x="0" y="1651883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2" id="12"/>
          <p:cNvSpPr/>
          <p:nvPr/>
        </p:nvSpPr>
        <p:spPr>
          <a:xfrm flipH="false" flipV="false" rot="0">
            <a:off x="12601127" y="855031"/>
            <a:ext cx="5503897" cy="6079807"/>
          </a:xfrm>
          <a:custGeom>
            <a:avLst/>
            <a:gdLst/>
            <a:ahLst/>
            <a:cxnLst/>
            <a:rect r="r" b="b" t="t" l="l"/>
            <a:pathLst>
              <a:path h="6079807" w="5503897">
                <a:moveTo>
                  <a:pt x="0" y="0"/>
                </a:moveTo>
                <a:lnTo>
                  <a:pt x="5503898" y="0"/>
                </a:lnTo>
                <a:lnTo>
                  <a:pt x="5503898" y="6079807"/>
                </a:lnTo>
                <a:lnTo>
                  <a:pt x="0" y="6079807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3" id="13"/>
          <p:cNvSpPr txBox="true"/>
          <p:nvPr/>
        </p:nvSpPr>
        <p:spPr>
          <a:xfrm rot="0">
            <a:off x="7530846" y="261404"/>
            <a:ext cx="6018667" cy="76318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161"/>
              </a:lnSpc>
            </a:pPr>
            <a:r>
              <a:rPr lang="en-US" b="true" sz="4401">
                <a:solidFill>
                  <a:srgbClr val="4F7019"/>
                </a:solidFill>
                <a:latin typeface="TT Masters"/>
                <a:ea typeface="TT Masters"/>
                <a:cs typeface="TT Masters"/>
                <a:sym typeface="TT Masters"/>
              </a:rPr>
              <a:t>problem statement : 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7530846" y="1381535"/>
            <a:ext cx="446018" cy="59001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819"/>
              </a:lnSpc>
            </a:pPr>
            <a:r>
              <a:rPr lang="en-US" sz="2765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🌾 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8133407" y="2360552"/>
            <a:ext cx="446018" cy="6075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819"/>
              </a:lnSpc>
            </a:pPr>
            <a:r>
              <a:rPr lang="en-US" sz="2765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⚖ 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8133407" y="2830259"/>
            <a:ext cx="446018" cy="57663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819"/>
              </a:lnSpc>
            </a:pPr>
            <a:r>
              <a:rPr lang="en-US" sz="2765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🦠 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8219570" y="3316415"/>
            <a:ext cx="446018" cy="57869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819"/>
              </a:lnSpc>
            </a:pPr>
            <a:r>
              <a:rPr lang="en-US" sz="2765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💧 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8219570" y="3801551"/>
            <a:ext cx="446018" cy="57869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819"/>
              </a:lnSpc>
            </a:pPr>
            <a:r>
              <a:rPr lang="en-US" sz="2765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📉 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8219570" y="4286688"/>
            <a:ext cx="446018" cy="57869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819"/>
              </a:lnSpc>
            </a:pPr>
            <a:r>
              <a:rPr lang="en-US" sz="2765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📋 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7968091" y="1423540"/>
            <a:ext cx="10389118" cy="4833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819"/>
              </a:lnSpc>
            </a:pPr>
            <a:r>
              <a:rPr lang="en-US" sz="2765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Intoday’sagriculture,farmersface major challenges due to: 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8442579" y="2459993"/>
            <a:ext cx="9193359" cy="96850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819"/>
              </a:lnSpc>
            </a:pPr>
            <a:r>
              <a:rPr lang="en-US" sz="2765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Unstable crop prices, leading to uncertain income Unidentified crop diseases causing heavy yield losses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8656815" y="3364078"/>
            <a:ext cx="9463764" cy="145363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819"/>
              </a:lnSpc>
            </a:pPr>
            <a:r>
              <a:rPr lang="en-US" sz="2765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Rainfall damage without proper compensation tracking Lack of data-driven insights for decision-making Manual record-keeping, making monitoring difficult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856698" y="5447738"/>
            <a:ext cx="1817618" cy="8998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536"/>
              </a:lnSpc>
            </a:pPr>
            <a:r>
              <a:rPr lang="en-US" b="true" sz="4485">
                <a:solidFill>
                  <a:srgbClr val="4F7019"/>
                </a:solidFill>
                <a:latin typeface="TT Masters"/>
                <a:ea typeface="TT Masters"/>
                <a:cs typeface="TT Masters"/>
                <a:sym typeface="TT Masters"/>
              </a:rPr>
              <a:t>needs: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1888455" y="6546790"/>
            <a:ext cx="84725" cy="75372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670"/>
              </a:lnSpc>
            </a:pPr>
            <a:r>
              <a:rPr lang="en-US" sz="2668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 </a:t>
            </a:r>
          </a:p>
        </p:txBody>
      </p:sp>
      <p:sp>
        <p:nvSpPr>
          <p:cNvPr name="TextBox 25" id="25"/>
          <p:cNvSpPr txBox="true"/>
          <p:nvPr/>
        </p:nvSpPr>
        <p:spPr>
          <a:xfrm rot="0">
            <a:off x="1661208" y="6832540"/>
            <a:ext cx="9501645" cy="139771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660"/>
              </a:lnSpc>
            </a:pPr>
            <a:r>
              <a:rPr lang="en-US" sz="2668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Asmart system that can automatically analyze crop data, detect issues, and guide farmers with actionable solutions.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DBF8B5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>
            <a:grpSpLocks noChangeAspect="true"/>
          </p:cNvGrpSpPr>
          <p:nvPr/>
        </p:nvGrpSpPr>
        <p:grpSpPr>
          <a:xfrm rot="0">
            <a:off x="661206" y="1258167"/>
            <a:ext cx="6964985" cy="7128234"/>
            <a:chOff x="0" y="0"/>
            <a:chExt cx="9286646" cy="9504312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9286748" cy="9504299"/>
            </a:xfrm>
            <a:custGeom>
              <a:avLst/>
              <a:gdLst/>
              <a:ahLst/>
              <a:cxnLst/>
              <a:rect r="r" b="b" t="t" l="l"/>
              <a:pathLst>
                <a:path h="9504299" w="9286748">
                  <a:moveTo>
                    <a:pt x="291338" y="0"/>
                  </a:moveTo>
                  <a:cubicBezTo>
                    <a:pt x="214122" y="254"/>
                    <a:pt x="140208" y="30988"/>
                    <a:pt x="85598" y="85598"/>
                  </a:cubicBezTo>
                  <a:cubicBezTo>
                    <a:pt x="30734" y="140335"/>
                    <a:pt x="0" y="214630"/>
                    <a:pt x="0" y="292100"/>
                  </a:cubicBezTo>
                  <a:lnTo>
                    <a:pt x="0" y="9215120"/>
                  </a:lnTo>
                  <a:cubicBezTo>
                    <a:pt x="0" y="9292589"/>
                    <a:pt x="30734" y="9366885"/>
                    <a:pt x="85598" y="9421622"/>
                  </a:cubicBezTo>
                  <a:cubicBezTo>
                    <a:pt x="130683" y="9466707"/>
                    <a:pt x="188976" y="9495536"/>
                    <a:pt x="251333" y="9504299"/>
                  </a:cubicBezTo>
                  <a:lnTo>
                    <a:pt x="9035415" y="9504299"/>
                  </a:lnTo>
                  <a:cubicBezTo>
                    <a:pt x="9097772" y="9495536"/>
                    <a:pt x="9156065" y="9466707"/>
                    <a:pt x="9201150" y="9421622"/>
                  </a:cubicBezTo>
                  <a:cubicBezTo>
                    <a:pt x="9255887" y="9366885"/>
                    <a:pt x="9286748" y="9292590"/>
                    <a:pt x="9286748" y="9215120"/>
                  </a:cubicBezTo>
                  <a:lnTo>
                    <a:pt x="9286748" y="292100"/>
                  </a:lnTo>
                  <a:cubicBezTo>
                    <a:pt x="9286748" y="214630"/>
                    <a:pt x="9256014" y="140335"/>
                    <a:pt x="9201150" y="85598"/>
                  </a:cubicBezTo>
                  <a:cubicBezTo>
                    <a:pt x="9146540" y="30988"/>
                    <a:pt x="9072626" y="254"/>
                    <a:pt x="8995410" y="0"/>
                  </a:cubicBezTo>
                  <a:close/>
                </a:path>
              </a:pathLst>
            </a:custGeom>
            <a:blipFill>
              <a:blip r:embed="rId2"/>
              <a:stretch>
                <a:fillRect l="-18166" t="0" r="-18159" b="0"/>
              </a:stretch>
            </a:blipFill>
          </p:spPr>
        </p:sp>
      </p:grpSp>
      <p:sp>
        <p:nvSpPr>
          <p:cNvPr name="Freeform 4" id="4"/>
          <p:cNvSpPr/>
          <p:nvPr/>
        </p:nvSpPr>
        <p:spPr>
          <a:xfrm flipH="false" flipV="false" rot="0">
            <a:off x="7992046" y="1576407"/>
            <a:ext cx="10295954" cy="6934200"/>
          </a:xfrm>
          <a:custGeom>
            <a:avLst/>
            <a:gdLst/>
            <a:ahLst/>
            <a:cxnLst/>
            <a:rect r="r" b="b" t="t" l="l"/>
            <a:pathLst>
              <a:path h="6934200" w="10295954">
                <a:moveTo>
                  <a:pt x="0" y="0"/>
                </a:moveTo>
                <a:lnTo>
                  <a:pt x="10295954" y="0"/>
                </a:lnTo>
                <a:lnTo>
                  <a:pt x="10295954" y="6934200"/>
                </a:lnTo>
                <a:lnTo>
                  <a:pt x="0" y="69342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37000"/>
            </a:blip>
            <a:stretch>
              <a:fillRect l="0" t="0" r="-5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9099880" y="180099"/>
            <a:ext cx="4723667" cy="75103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776"/>
              </a:lnSpc>
            </a:pPr>
            <a:r>
              <a:rPr lang="en-US" b="true" sz="5199">
                <a:solidFill>
                  <a:srgbClr val="4F7019"/>
                </a:solidFill>
                <a:latin typeface="TT Masters"/>
                <a:ea typeface="TT Masters"/>
                <a:cs typeface="TT Masters"/>
                <a:sym typeface="TT Masters"/>
              </a:rPr>
              <a:t> METHODOLOGY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9132580" y="729205"/>
            <a:ext cx="79896" cy="73980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509"/>
              </a:lnSpc>
            </a:pPr>
            <a:r>
              <a:rPr lang="en-US" b="true" sz="2803">
                <a:solidFill>
                  <a:srgbClr val="000000"/>
                </a:solidFill>
                <a:latin typeface="TT Masters"/>
                <a:ea typeface="TT Masters"/>
                <a:cs typeface="TT Masters"/>
                <a:sym typeface="TT Masters"/>
              </a:rPr>
              <a:t> 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8043558" y="6836740"/>
            <a:ext cx="443084" cy="5518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926"/>
              </a:lnSpc>
            </a:pPr>
            <a:r>
              <a:rPr lang="en-US" b="true" sz="2804">
                <a:solidFill>
                  <a:srgbClr val="000000"/>
                </a:solidFill>
                <a:latin typeface="TT Masters"/>
                <a:ea typeface="TT Masters"/>
                <a:cs typeface="TT Masters"/>
                <a:sym typeface="TT Masters"/>
              </a:rPr>
              <a:t>🌾 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8439531" y="136569"/>
            <a:ext cx="673579" cy="73085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776"/>
              </a:lnSpc>
            </a:pPr>
            <a:r>
              <a:rPr lang="en-US" sz="5199">
                <a:solidFill>
                  <a:srgbClr val="4F7019"/>
                </a:solidFill>
                <a:latin typeface="Arimo"/>
                <a:ea typeface="Arimo"/>
                <a:cs typeface="Arimo"/>
                <a:sym typeface="Arimo"/>
              </a:rPr>
              <a:t>⚙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7902816" y="710908"/>
            <a:ext cx="4929188" cy="79934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509"/>
              </a:lnSpc>
            </a:pPr>
            <a:r>
              <a:rPr lang="en-US" b="true" sz="2803">
                <a:solidFill>
                  <a:srgbClr val="000000"/>
                </a:solidFill>
                <a:latin typeface="TT Masters"/>
                <a:ea typeface="TT Masters"/>
                <a:cs typeface="TT Masters"/>
                <a:sym typeface="TT Masters"/>
              </a:rPr>
              <a:t>🌾 Step1–DataCollection: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9746780" y="1538488"/>
            <a:ext cx="79153" cy="59272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012"/>
              </a:lnSpc>
            </a:pPr>
            <a:r>
              <a:rPr lang="en-US" sz="2492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 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0332815" y="6045708"/>
            <a:ext cx="72123" cy="5483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701"/>
              </a:lnSpc>
            </a:pPr>
            <a:r>
              <a:rPr lang="en-US" sz="2271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 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8477926" y="6674063"/>
            <a:ext cx="4989909" cy="6732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805"/>
              </a:lnSpc>
            </a:pPr>
            <a:r>
              <a:rPr lang="en-US" b="true" sz="2804">
                <a:solidFill>
                  <a:srgbClr val="000000"/>
                </a:solidFill>
                <a:latin typeface="TT Masters"/>
                <a:ea typeface="TT Masters"/>
                <a:cs typeface="TT Masters"/>
                <a:sym typeface="TT Masters"/>
              </a:rPr>
              <a:t>Step 5 – Report Generation: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8622668" y="3194209"/>
            <a:ext cx="9298657" cy="35288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712"/>
              </a:lnSpc>
            </a:pPr>
            <a:r>
              <a:rPr lang="en-US" sz="1937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System retrieves today’s and yesterday’s crop prices from a stored database.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7902816" y="2395766"/>
            <a:ext cx="443570" cy="55225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929"/>
              </a:lnSpc>
            </a:pPr>
            <a:r>
              <a:rPr lang="en-US" b="true" sz="2806">
                <a:solidFill>
                  <a:srgbClr val="000000"/>
                </a:solidFill>
                <a:latin typeface="TT Masters"/>
                <a:ea typeface="TT Masters"/>
                <a:cs typeface="TT Masters"/>
                <a:sym typeface="TT Masters"/>
              </a:rPr>
              <a:t>🌾 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3487248" y="1519438"/>
            <a:ext cx="79153" cy="61177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234"/>
              </a:lnSpc>
            </a:pPr>
            <a:r>
              <a:rPr lang="en-US" sz="2492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 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8337680" y="2233108"/>
            <a:ext cx="6299387" cy="67361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894"/>
              </a:lnSpc>
            </a:pPr>
            <a:r>
              <a:rPr lang="en-US" b="true" sz="2806">
                <a:solidFill>
                  <a:srgbClr val="000000"/>
                </a:solidFill>
                <a:latin typeface="TT Masters"/>
                <a:ea typeface="TT Masters"/>
                <a:cs typeface="TT Masters"/>
                <a:sym typeface="TT Masters"/>
              </a:rPr>
              <a:t>Step 2 – Automated Data Fetching: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7976292" y="4562475"/>
            <a:ext cx="10365934" cy="3645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900"/>
              </a:lnSpc>
            </a:pPr>
            <a:r>
              <a:rPr lang="en-US" sz="2072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Automatically identifies possible crop diseases and gives treatment suggestions.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7972596" y="3832908"/>
            <a:ext cx="442103" cy="5506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916"/>
              </a:lnSpc>
            </a:pPr>
            <a:r>
              <a:rPr lang="en-US" b="true" sz="2797">
                <a:solidFill>
                  <a:srgbClr val="000000"/>
                </a:solidFill>
                <a:latin typeface="TT Masters"/>
                <a:ea typeface="TT Masters"/>
                <a:cs typeface="TT Masters"/>
                <a:sym typeface="TT Masters"/>
              </a:rPr>
              <a:t>🌾 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8406032" y="3851167"/>
            <a:ext cx="4829451" cy="49124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916"/>
              </a:lnSpc>
            </a:pPr>
            <a:r>
              <a:rPr lang="en-US" b="true" sz="2797">
                <a:solidFill>
                  <a:srgbClr val="000000"/>
                </a:solidFill>
                <a:latin typeface="TT Masters"/>
                <a:ea typeface="TT Masters"/>
                <a:cs typeface="TT Masters"/>
                <a:sym typeface="TT Masters"/>
              </a:rPr>
              <a:t>Step 3 – Disease Detection: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8879786" y="6198108"/>
            <a:ext cx="8001095" cy="3959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180"/>
              </a:lnSpc>
            </a:pPr>
            <a:r>
              <a:rPr lang="en-US" sz="2271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Calculatescompensationfortherain-affected land area.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7929048" y="5420782"/>
            <a:ext cx="442446" cy="55103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919"/>
              </a:lnSpc>
            </a:pPr>
            <a:r>
              <a:rPr lang="en-US" b="true" sz="2799">
                <a:solidFill>
                  <a:srgbClr val="000000"/>
                </a:solidFill>
                <a:latin typeface="TT Masters"/>
                <a:ea typeface="TT Masters"/>
                <a:cs typeface="TT Masters"/>
                <a:sym typeface="TT Masters"/>
              </a:rPr>
              <a:t>🌾 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8362817" y="5439051"/>
            <a:ext cx="4775168" cy="49156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919"/>
              </a:lnSpc>
            </a:pPr>
            <a:r>
              <a:rPr lang="en-US" b="true" sz="2799">
                <a:solidFill>
                  <a:srgbClr val="000000"/>
                </a:solidFill>
                <a:latin typeface="TT Masters"/>
                <a:ea typeface="TT Masters"/>
                <a:cs typeface="TT Masters"/>
                <a:sym typeface="TT Masters"/>
              </a:rPr>
              <a:t>Step 4 – Rainfall Analysis: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8548992" y="7601274"/>
            <a:ext cx="9366895" cy="81997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213"/>
              </a:lnSpc>
            </a:pPr>
            <a:r>
              <a:rPr lang="en-US" sz="2312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Generates a detailed report showing profit/loss, disease info, and compensation details.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9029081" y="9238174"/>
            <a:ext cx="8980799" cy="75464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981"/>
              </a:lnSpc>
            </a:pPr>
            <a:r>
              <a:rPr lang="en-US" sz="2145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Shows final summary of all crops with market comparison and total compensation.</a:t>
            </a:r>
          </a:p>
        </p:txBody>
      </p:sp>
      <p:sp>
        <p:nvSpPr>
          <p:cNvPr name="TextBox 25" id="25"/>
          <p:cNvSpPr txBox="true"/>
          <p:nvPr/>
        </p:nvSpPr>
        <p:spPr>
          <a:xfrm rot="0">
            <a:off x="8042681" y="8686981"/>
            <a:ext cx="443217" cy="55186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926"/>
              </a:lnSpc>
            </a:pPr>
            <a:r>
              <a:rPr lang="en-US" b="true" sz="2804">
                <a:solidFill>
                  <a:srgbClr val="000000"/>
                </a:solidFill>
                <a:latin typeface="TT Masters"/>
                <a:ea typeface="TT Masters"/>
                <a:cs typeface="TT Masters"/>
                <a:sym typeface="TT Masters"/>
              </a:rPr>
              <a:t>🌾 </a:t>
            </a:r>
          </a:p>
        </p:txBody>
      </p:sp>
      <p:sp>
        <p:nvSpPr>
          <p:cNvPr name="TextBox 26" id="26"/>
          <p:cNvSpPr txBox="true"/>
          <p:nvPr/>
        </p:nvSpPr>
        <p:spPr>
          <a:xfrm rot="0">
            <a:off x="8477202" y="8705288"/>
            <a:ext cx="4685376" cy="49230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926"/>
              </a:lnSpc>
            </a:pPr>
            <a:r>
              <a:rPr lang="en-US" b="true" sz="2804">
                <a:solidFill>
                  <a:srgbClr val="000000"/>
                </a:solidFill>
                <a:latin typeface="TT Masters"/>
                <a:ea typeface="TT Masters"/>
                <a:cs typeface="TT Masters"/>
                <a:sym typeface="TT Masters"/>
              </a:rPr>
              <a:t>Step 6 – Summary Display:</a:t>
            </a:r>
          </a:p>
        </p:txBody>
      </p:sp>
      <p:sp>
        <p:nvSpPr>
          <p:cNvPr name="TextBox 27" id="27"/>
          <p:cNvSpPr txBox="true"/>
          <p:nvPr/>
        </p:nvSpPr>
        <p:spPr>
          <a:xfrm rot="0">
            <a:off x="8665864" y="1690888"/>
            <a:ext cx="9210808" cy="44032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89"/>
              </a:lnSpc>
            </a:pPr>
            <a:r>
              <a:rPr lang="en-US" sz="2492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Farmerinputsdetailslikename,landsize, crop, and season.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DBF8B5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>
            <a:grpSpLocks noChangeAspect="true"/>
          </p:cNvGrpSpPr>
          <p:nvPr/>
        </p:nvGrpSpPr>
        <p:grpSpPr>
          <a:xfrm rot="0">
            <a:off x="9495539" y="1837973"/>
            <a:ext cx="6980653" cy="4633655"/>
            <a:chOff x="0" y="0"/>
            <a:chExt cx="9307538" cy="6178207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9307576" cy="6178169"/>
            </a:xfrm>
            <a:custGeom>
              <a:avLst/>
              <a:gdLst/>
              <a:ahLst/>
              <a:cxnLst/>
              <a:rect r="r" b="b" t="t" l="l"/>
              <a:pathLst>
                <a:path h="6178169" w="9307576">
                  <a:moveTo>
                    <a:pt x="291338" y="0"/>
                  </a:moveTo>
                  <a:cubicBezTo>
                    <a:pt x="130302" y="381"/>
                    <a:pt x="0" y="131064"/>
                    <a:pt x="0" y="292100"/>
                  </a:cubicBezTo>
                  <a:lnTo>
                    <a:pt x="0" y="5886069"/>
                  </a:lnTo>
                  <a:cubicBezTo>
                    <a:pt x="0" y="6047232"/>
                    <a:pt x="130429" y="6177915"/>
                    <a:pt x="291592" y="6178169"/>
                  </a:cubicBezTo>
                  <a:lnTo>
                    <a:pt x="9015984" y="6178169"/>
                  </a:lnTo>
                  <a:cubicBezTo>
                    <a:pt x="9177020" y="6177915"/>
                    <a:pt x="9307576" y="6047232"/>
                    <a:pt x="9307576" y="5886069"/>
                  </a:cubicBezTo>
                  <a:lnTo>
                    <a:pt x="9307576" y="292100"/>
                  </a:lnTo>
                  <a:cubicBezTo>
                    <a:pt x="9307576" y="131064"/>
                    <a:pt x="9177274" y="381"/>
                    <a:pt x="9016238" y="0"/>
                  </a:cubicBezTo>
                  <a:close/>
                </a:path>
              </a:pathLst>
            </a:custGeom>
            <a:blipFill>
              <a:blip r:embed="rId2"/>
              <a:stretch>
                <a:fillRect l="-7402" t="0" r="-7462" b="0"/>
              </a:stretch>
            </a:blipFill>
          </p:spPr>
        </p:sp>
      </p:grpSp>
      <p:sp>
        <p:nvSpPr>
          <p:cNvPr name="Freeform 4" id="4"/>
          <p:cNvSpPr/>
          <p:nvPr/>
        </p:nvSpPr>
        <p:spPr>
          <a:xfrm flipH="false" flipV="false" rot="0">
            <a:off x="1059675" y="965197"/>
            <a:ext cx="7800165" cy="7842247"/>
          </a:xfrm>
          <a:custGeom>
            <a:avLst/>
            <a:gdLst/>
            <a:ahLst/>
            <a:cxnLst/>
            <a:rect r="r" b="b" t="t" l="l"/>
            <a:pathLst>
              <a:path h="7842247" w="7800165">
                <a:moveTo>
                  <a:pt x="0" y="0"/>
                </a:moveTo>
                <a:lnTo>
                  <a:pt x="7800166" y="0"/>
                </a:lnTo>
                <a:lnTo>
                  <a:pt x="7800166" y="7842247"/>
                </a:lnTo>
                <a:lnTo>
                  <a:pt x="0" y="7842247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35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0" y="129921"/>
            <a:ext cx="3871046" cy="8939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279"/>
              </a:lnSpc>
            </a:pPr>
            <a:r>
              <a:rPr lang="en-US" b="true" sz="5199">
                <a:solidFill>
                  <a:srgbClr val="4F7019"/>
                </a:solidFill>
                <a:latin typeface="TT Masters"/>
                <a:ea typeface="TT Masters"/>
                <a:cs typeface="TT Masters"/>
                <a:sym typeface="TT Masters"/>
              </a:rPr>
              <a:t>workflow : 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5118316" y="9969103"/>
            <a:ext cx="334118" cy="20719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672"/>
              </a:lnSpc>
            </a:pPr>
            <a:r>
              <a:rPr lang="en-US" b="true" sz="1194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END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5048517" y="207397"/>
            <a:ext cx="476507" cy="20719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672"/>
              </a:lnSpc>
            </a:pPr>
            <a:r>
              <a:rPr lang="en-US" b="true" sz="1194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START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4566771" y="3602765"/>
            <a:ext cx="1459287" cy="63162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670"/>
              </a:lnSpc>
            </a:pPr>
            <a:r>
              <a:rPr lang="en-US" b="true" sz="1194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Auto-Fetch</a:t>
            </a:r>
            <a:r>
              <a:rPr lang="en-US" b="true" sz="1194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 </a:t>
            </a:r>
            <a:r>
              <a:rPr lang="en-US" b="true" sz="1194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Prices:  - Today’sPrice  - Yesterday’sPrice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4469101" y="1480661"/>
            <a:ext cx="1658483" cy="63162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670"/>
              </a:lnSpc>
            </a:pPr>
            <a:r>
              <a:rPr lang="en-US" b="true" sz="1194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Crop</a:t>
            </a:r>
            <a:r>
              <a:rPr lang="en-US" b="true" sz="1194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 </a:t>
            </a:r>
            <a:r>
              <a:rPr lang="en-US" b="true" sz="1194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Selection:  - DisplayCrop List  - Farmerselects crop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4708627" y="8695830"/>
            <a:ext cx="1169889" cy="20719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670"/>
              </a:lnSpc>
            </a:pPr>
            <a:r>
              <a:rPr lang="en-US" b="true" sz="1194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FinalSummary: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4330598" y="8908047"/>
            <a:ext cx="1941081" cy="63162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670"/>
              </a:lnSpc>
            </a:pPr>
            <a:r>
              <a:rPr lang="en-US" b="true" sz="1194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 - Profit/Lossforall crops  - Totalcompensation  - Marketpricetable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4257818" y="2541718"/>
            <a:ext cx="2089509" cy="63162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670"/>
              </a:lnSpc>
            </a:pPr>
            <a:r>
              <a:rPr lang="en-US" b="true" sz="1194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Season</a:t>
            </a:r>
            <a:r>
              <a:rPr lang="en-US" b="true" sz="1194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 </a:t>
            </a:r>
            <a:r>
              <a:rPr lang="en-US" b="true" sz="1194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Selection:  - Display available seasons  - Farmerselects season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4197172" y="844029"/>
            <a:ext cx="2213239" cy="20719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672"/>
              </a:lnSpc>
            </a:pPr>
            <a:r>
              <a:rPr lang="en-US" b="true" sz="1194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Ask Farmer Name &amp; Land Size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4574934" y="7634783"/>
            <a:ext cx="1442580" cy="20719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670"/>
              </a:lnSpc>
            </a:pPr>
            <a:r>
              <a:rPr lang="en-US" b="true" sz="1194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Add AnotherCrop?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4215022" y="7846990"/>
            <a:ext cx="2559215" cy="20719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670"/>
              </a:lnSpc>
            </a:pPr>
            <a:r>
              <a:rPr lang="en-US" b="true" sz="1194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 Yes → RepeatfromCrop Selection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4558294" y="8059198"/>
            <a:ext cx="1476518" cy="24005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670"/>
              </a:lnSpc>
            </a:pPr>
            <a:r>
              <a:rPr lang="en-US" b="true" sz="1194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 </a:t>
            </a:r>
            <a:r>
              <a:rPr lang="en-US" sz="1194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└─</a:t>
            </a:r>
            <a:r>
              <a:rPr lang="en-US" b="true" sz="1194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 No→Proceed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4447737" y="6785934"/>
            <a:ext cx="1702060" cy="20719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670"/>
              </a:lnSpc>
            </a:pPr>
            <a:r>
              <a:rPr lang="en-US" b="true" sz="1194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Generate</a:t>
            </a:r>
            <a:r>
              <a:rPr lang="en-US" b="true" sz="1194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 </a:t>
            </a:r>
            <a:r>
              <a:rPr lang="en-US" b="true" sz="1194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Crop</a:t>
            </a:r>
            <a:r>
              <a:rPr lang="en-US" b="true" sz="1194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 </a:t>
            </a:r>
            <a:r>
              <a:rPr lang="en-US" b="true" sz="1194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Report: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3300336" y="6998141"/>
            <a:ext cx="4042743" cy="20719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670"/>
              </a:lnSpc>
            </a:pPr>
            <a:r>
              <a:rPr lang="en-US" b="true" sz="1194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 - Show price change, diseaseinfo, and compensation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4732487" y="5724877"/>
            <a:ext cx="1121159" cy="20719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670"/>
              </a:lnSpc>
            </a:pPr>
            <a:r>
              <a:rPr lang="en-US" b="true" sz="1194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Rainfall</a:t>
            </a:r>
            <a:r>
              <a:rPr lang="en-US" b="true" sz="1194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 </a:t>
            </a:r>
            <a:r>
              <a:rPr lang="en-US" b="true" sz="1194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Check: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3525707" y="5937094"/>
            <a:ext cx="3965391" cy="20719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670"/>
              </a:lnSpc>
            </a:pPr>
            <a:r>
              <a:rPr lang="en-US" b="true" sz="1194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 If Yes → Enter affectedland,calculate compensation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3991118" y="6149302"/>
            <a:ext cx="2633586" cy="24005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670"/>
              </a:lnSpc>
            </a:pPr>
            <a:r>
              <a:rPr lang="en-US" b="true" sz="1194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 </a:t>
            </a:r>
            <a:r>
              <a:rPr lang="en-US" sz="1194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└─</a:t>
            </a:r>
            <a:r>
              <a:rPr lang="en-US" b="true" sz="1194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 If No → Setcompensation = 0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4727810" y="4663821"/>
            <a:ext cx="1130760" cy="20719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670"/>
              </a:lnSpc>
            </a:pPr>
            <a:r>
              <a:rPr lang="en-US" b="true" sz="1194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Disease</a:t>
            </a:r>
            <a:r>
              <a:rPr lang="en-US" b="true" sz="1194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 </a:t>
            </a:r>
            <a:r>
              <a:rPr lang="en-US" b="true" sz="1194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Check: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3216488" y="4876038"/>
            <a:ext cx="4596222" cy="20719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670"/>
              </a:lnSpc>
            </a:pPr>
            <a:r>
              <a:rPr lang="en-US" b="true" sz="1194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 If Yes → Detect disease automatically from crop-disease map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4097493" y="5088245"/>
            <a:ext cx="2416559" cy="24005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670"/>
              </a:lnSpc>
            </a:pPr>
            <a:r>
              <a:rPr lang="en-US" b="true" sz="1194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 </a:t>
            </a:r>
            <a:r>
              <a:rPr lang="en-US" sz="1194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└─</a:t>
            </a:r>
            <a:r>
              <a:rPr lang="en-US" b="true" sz="1194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 If No → Setdisease = None</a:t>
            </a:r>
          </a:p>
        </p:txBody>
      </p:sp>
      <p:sp>
        <p:nvSpPr>
          <p:cNvPr name="TextBox 25" id="25"/>
          <p:cNvSpPr txBox="true"/>
          <p:nvPr/>
        </p:nvSpPr>
        <p:spPr>
          <a:xfrm rot="0">
            <a:off x="5433498" y="3478940"/>
            <a:ext cx="36490" cy="33102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985"/>
              </a:lnSpc>
            </a:pPr>
            <a:r>
              <a:rPr lang="en-US" b="true" sz="1194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 </a:t>
            </a:r>
          </a:p>
        </p:txBody>
      </p:sp>
      <p:sp>
        <p:nvSpPr>
          <p:cNvPr name="TextBox 26" id="26"/>
          <p:cNvSpPr txBox="true"/>
          <p:nvPr/>
        </p:nvSpPr>
        <p:spPr>
          <a:xfrm rot="0">
            <a:off x="5152606" y="4107285"/>
            <a:ext cx="264195" cy="5432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985"/>
              </a:lnSpc>
            </a:pPr>
            <a:r>
              <a:rPr lang="en-US" sz="1194">
                <a:solidFill>
                  <a:srgbClr val="000000"/>
                </a:solidFill>
                <a:latin typeface="Noto Sans"/>
                <a:ea typeface="Noto Sans"/>
                <a:cs typeface="Noto Sans"/>
                <a:sym typeface="Noto Sans"/>
              </a:rPr>
              <a:t>│</a:t>
            </a:r>
          </a:p>
          <a:p>
            <a:pPr algn="l">
              <a:lnSpc>
                <a:spcPts val="597"/>
              </a:lnSpc>
            </a:pPr>
            <a:r>
              <a:rPr lang="en-US" b="true" sz="1194" spc="563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 </a:t>
            </a:r>
            <a:r>
              <a:rPr lang="en-US" sz="1194" spc="563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▼</a:t>
            </a:r>
          </a:p>
        </p:txBody>
      </p:sp>
      <p:sp>
        <p:nvSpPr>
          <p:cNvPr name="TextBox 27" id="27"/>
          <p:cNvSpPr txBox="true"/>
          <p:nvPr/>
        </p:nvSpPr>
        <p:spPr>
          <a:xfrm rot="0">
            <a:off x="5301910" y="4559046"/>
            <a:ext cx="36490" cy="31197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744"/>
              </a:lnSpc>
            </a:pPr>
            <a:r>
              <a:rPr lang="en-US" b="true" sz="1194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 </a:t>
            </a:r>
          </a:p>
        </p:txBody>
      </p:sp>
      <p:sp>
        <p:nvSpPr>
          <p:cNvPr name="TextBox 28" id="28"/>
          <p:cNvSpPr txBox="true"/>
          <p:nvPr/>
        </p:nvSpPr>
        <p:spPr>
          <a:xfrm rot="0">
            <a:off x="5152606" y="5168341"/>
            <a:ext cx="264195" cy="5432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985"/>
              </a:lnSpc>
            </a:pPr>
            <a:r>
              <a:rPr lang="en-US" sz="1194">
                <a:solidFill>
                  <a:srgbClr val="000000"/>
                </a:solidFill>
                <a:latin typeface="Noto Sans"/>
                <a:ea typeface="Noto Sans"/>
                <a:cs typeface="Noto Sans"/>
                <a:sym typeface="Noto Sans"/>
              </a:rPr>
              <a:t>│</a:t>
            </a:r>
          </a:p>
          <a:p>
            <a:pPr algn="l">
              <a:lnSpc>
                <a:spcPts val="597"/>
              </a:lnSpc>
            </a:pPr>
            <a:r>
              <a:rPr lang="en-US" b="true" sz="1194" spc="563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 </a:t>
            </a:r>
            <a:r>
              <a:rPr lang="en-US" sz="1194" spc="563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▼</a:t>
            </a:r>
          </a:p>
        </p:txBody>
      </p:sp>
      <p:sp>
        <p:nvSpPr>
          <p:cNvPr name="TextBox 29" id="29"/>
          <p:cNvSpPr txBox="true"/>
          <p:nvPr/>
        </p:nvSpPr>
        <p:spPr>
          <a:xfrm rot="0">
            <a:off x="5297186" y="5620102"/>
            <a:ext cx="36490" cy="31197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744"/>
              </a:lnSpc>
            </a:pPr>
            <a:r>
              <a:rPr lang="en-US" b="true" sz="1194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 </a:t>
            </a:r>
          </a:p>
        </p:txBody>
      </p:sp>
      <p:sp>
        <p:nvSpPr>
          <p:cNvPr name="TextBox 30" id="30"/>
          <p:cNvSpPr txBox="true"/>
          <p:nvPr/>
        </p:nvSpPr>
        <p:spPr>
          <a:xfrm rot="0">
            <a:off x="5152606" y="6229398"/>
            <a:ext cx="264195" cy="5432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985"/>
              </a:lnSpc>
            </a:pPr>
            <a:r>
              <a:rPr lang="en-US" sz="1194">
                <a:solidFill>
                  <a:srgbClr val="000000"/>
                </a:solidFill>
                <a:latin typeface="Noto Sans"/>
                <a:ea typeface="Noto Sans"/>
                <a:cs typeface="Noto Sans"/>
                <a:sym typeface="Noto Sans"/>
              </a:rPr>
              <a:t>│</a:t>
            </a:r>
          </a:p>
          <a:p>
            <a:pPr algn="r">
              <a:lnSpc>
                <a:spcPts val="597"/>
              </a:lnSpc>
            </a:pPr>
            <a:r>
              <a:rPr lang="en-US" b="true" sz="1194" spc="563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 </a:t>
            </a:r>
            <a:r>
              <a:rPr lang="en-US" sz="1194" spc="563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▼</a:t>
            </a:r>
          </a:p>
        </p:txBody>
      </p:sp>
      <p:sp>
        <p:nvSpPr>
          <p:cNvPr name="TextBox 31" id="31"/>
          <p:cNvSpPr txBox="true"/>
          <p:nvPr/>
        </p:nvSpPr>
        <p:spPr>
          <a:xfrm rot="0">
            <a:off x="5132927" y="6681159"/>
            <a:ext cx="36490" cy="31197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744"/>
              </a:lnSpc>
            </a:pPr>
            <a:r>
              <a:rPr lang="en-US" b="true" sz="1194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 </a:t>
            </a:r>
          </a:p>
        </p:txBody>
      </p:sp>
      <p:sp>
        <p:nvSpPr>
          <p:cNvPr name="TextBox 32" id="32"/>
          <p:cNvSpPr txBox="true"/>
          <p:nvPr/>
        </p:nvSpPr>
        <p:spPr>
          <a:xfrm rot="0">
            <a:off x="5152606" y="7078237"/>
            <a:ext cx="264195" cy="5432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985"/>
              </a:lnSpc>
            </a:pPr>
            <a:r>
              <a:rPr lang="en-US" sz="1194">
                <a:solidFill>
                  <a:srgbClr val="000000"/>
                </a:solidFill>
                <a:latin typeface="Noto Sans"/>
                <a:ea typeface="Noto Sans"/>
                <a:cs typeface="Noto Sans"/>
                <a:sym typeface="Noto Sans"/>
              </a:rPr>
              <a:t>│</a:t>
            </a:r>
          </a:p>
          <a:p>
            <a:pPr algn="l">
              <a:lnSpc>
                <a:spcPts val="597"/>
              </a:lnSpc>
            </a:pPr>
            <a:r>
              <a:rPr lang="en-US" b="true" sz="1194" spc="563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 </a:t>
            </a:r>
            <a:r>
              <a:rPr lang="en-US" sz="1194" spc="563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▼</a:t>
            </a:r>
          </a:p>
        </p:txBody>
      </p:sp>
      <p:sp>
        <p:nvSpPr>
          <p:cNvPr name="TextBox 33" id="33"/>
          <p:cNvSpPr txBox="true"/>
          <p:nvPr/>
        </p:nvSpPr>
        <p:spPr>
          <a:xfrm rot="0">
            <a:off x="5520223" y="7530008"/>
            <a:ext cx="36490" cy="31197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744"/>
              </a:lnSpc>
            </a:pPr>
            <a:r>
              <a:rPr lang="en-US" b="true" sz="1194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 </a:t>
            </a:r>
          </a:p>
        </p:txBody>
      </p:sp>
      <p:sp>
        <p:nvSpPr>
          <p:cNvPr name="TextBox 34" id="34"/>
          <p:cNvSpPr txBox="true"/>
          <p:nvPr/>
        </p:nvSpPr>
        <p:spPr>
          <a:xfrm rot="0">
            <a:off x="5152606" y="8139293"/>
            <a:ext cx="264195" cy="5432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985"/>
              </a:lnSpc>
            </a:pPr>
            <a:r>
              <a:rPr lang="en-US" sz="1194">
                <a:solidFill>
                  <a:srgbClr val="000000"/>
                </a:solidFill>
                <a:latin typeface="Noto Sans"/>
                <a:ea typeface="Noto Sans"/>
                <a:cs typeface="Noto Sans"/>
                <a:sym typeface="Noto Sans"/>
              </a:rPr>
              <a:t>│</a:t>
            </a:r>
          </a:p>
          <a:p>
            <a:pPr algn="l">
              <a:lnSpc>
                <a:spcPts val="597"/>
              </a:lnSpc>
            </a:pPr>
            <a:r>
              <a:rPr lang="en-US" b="true" sz="1194" spc="563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 </a:t>
            </a:r>
            <a:r>
              <a:rPr lang="en-US" sz="1194" spc="563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▼</a:t>
            </a:r>
          </a:p>
        </p:txBody>
      </p:sp>
      <p:sp>
        <p:nvSpPr>
          <p:cNvPr name="TextBox 35" id="35"/>
          <p:cNvSpPr txBox="true"/>
          <p:nvPr/>
        </p:nvSpPr>
        <p:spPr>
          <a:xfrm rot="0">
            <a:off x="5068929" y="8591055"/>
            <a:ext cx="36490" cy="31197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744"/>
              </a:lnSpc>
            </a:pPr>
            <a:r>
              <a:rPr lang="en-US" b="true" sz="1194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 </a:t>
            </a:r>
          </a:p>
        </p:txBody>
      </p:sp>
      <p:sp>
        <p:nvSpPr>
          <p:cNvPr name="TextBox 36" id="36"/>
          <p:cNvSpPr txBox="true"/>
          <p:nvPr/>
        </p:nvSpPr>
        <p:spPr>
          <a:xfrm rot="0">
            <a:off x="5152606" y="9412557"/>
            <a:ext cx="264195" cy="5432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985"/>
              </a:lnSpc>
            </a:pPr>
            <a:r>
              <a:rPr lang="en-US" sz="1194">
                <a:solidFill>
                  <a:srgbClr val="000000"/>
                </a:solidFill>
                <a:latin typeface="Noto Sans"/>
                <a:ea typeface="Noto Sans"/>
                <a:cs typeface="Noto Sans"/>
                <a:sym typeface="Noto Sans"/>
              </a:rPr>
              <a:t>│</a:t>
            </a:r>
          </a:p>
          <a:p>
            <a:pPr algn="l">
              <a:lnSpc>
                <a:spcPts val="597"/>
              </a:lnSpc>
            </a:pPr>
            <a:r>
              <a:rPr lang="en-US" b="true" sz="1194" spc="563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 </a:t>
            </a:r>
            <a:r>
              <a:rPr lang="en-US" sz="1194" spc="563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▼</a:t>
            </a:r>
          </a:p>
        </p:txBody>
      </p:sp>
      <p:sp>
        <p:nvSpPr>
          <p:cNvPr name="TextBox 37" id="37"/>
          <p:cNvSpPr txBox="true"/>
          <p:nvPr/>
        </p:nvSpPr>
        <p:spPr>
          <a:xfrm rot="0">
            <a:off x="2841593" y="4876038"/>
            <a:ext cx="382391" cy="24005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672"/>
              </a:lnSpc>
            </a:pPr>
            <a:r>
              <a:rPr lang="en-US" b="true" sz="1194">
                <a:solidFill>
                  <a:srgbClr val="000000"/>
                </a:solidFill>
                <a:latin typeface="Noto Sans Bold"/>
                <a:ea typeface="Noto Sans Bold"/>
                <a:cs typeface="Noto Sans Bold"/>
                <a:sym typeface="Noto Sans Bold"/>
              </a:rPr>
              <a:t> </a:t>
            </a:r>
            <a:r>
              <a:rPr lang="en-US" sz="1194">
                <a:solidFill>
                  <a:srgbClr val="000000"/>
                </a:solidFill>
                <a:latin typeface="Noto Sans"/>
                <a:ea typeface="Noto Sans"/>
                <a:cs typeface="Noto Sans"/>
                <a:sym typeface="Noto Sans"/>
              </a:rPr>
              <a:t>├─</a:t>
            </a:r>
          </a:p>
        </p:txBody>
      </p:sp>
      <p:sp>
        <p:nvSpPr>
          <p:cNvPr name="TextBox 38" id="38"/>
          <p:cNvSpPr txBox="true"/>
          <p:nvPr/>
        </p:nvSpPr>
        <p:spPr>
          <a:xfrm rot="0">
            <a:off x="3150822" y="5937094"/>
            <a:ext cx="382391" cy="24005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672"/>
              </a:lnSpc>
            </a:pPr>
            <a:r>
              <a:rPr lang="en-US" b="true" sz="1194">
                <a:solidFill>
                  <a:srgbClr val="000000"/>
                </a:solidFill>
                <a:latin typeface="Noto Sans Bold"/>
                <a:ea typeface="Noto Sans Bold"/>
                <a:cs typeface="Noto Sans Bold"/>
                <a:sym typeface="Noto Sans Bold"/>
              </a:rPr>
              <a:t> </a:t>
            </a:r>
            <a:r>
              <a:rPr lang="en-US" sz="1194">
                <a:solidFill>
                  <a:srgbClr val="000000"/>
                </a:solidFill>
                <a:latin typeface="Noto Sans"/>
                <a:ea typeface="Noto Sans"/>
                <a:cs typeface="Noto Sans"/>
                <a:sym typeface="Noto Sans"/>
              </a:rPr>
              <a:t>├─</a:t>
            </a:r>
          </a:p>
        </p:txBody>
      </p:sp>
      <p:sp>
        <p:nvSpPr>
          <p:cNvPr name="TextBox 39" id="39"/>
          <p:cNvSpPr txBox="true"/>
          <p:nvPr/>
        </p:nvSpPr>
        <p:spPr>
          <a:xfrm rot="0">
            <a:off x="3840128" y="7846990"/>
            <a:ext cx="382391" cy="24005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672"/>
              </a:lnSpc>
            </a:pPr>
            <a:r>
              <a:rPr lang="en-US" b="true" sz="1194">
                <a:solidFill>
                  <a:srgbClr val="000000"/>
                </a:solidFill>
                <a:latin typeface="Noto Sans Bold"/>
                <a:ea typeface="Noto Sans Bold"/>
                <a:cs typeface="Noto Sans Bold"/>
                <a:sym typeface="Noto Sans Bold"/>
              </a:rPr>
              <a:t> </a:t>
            </a:r>
            <a:r>
              <a:rPr lang="en-US" sz="1194">
                <a:solidFill>
                  <a:srgbClr val="000000"/>
                </a:solidFill>
                <a:latin typeface="Noto Sans"/>
                <a:ea typeface="Noto Sans"/>
                <a:cs typeface="Noto Sans"/>
                <a:sym typeface="Noto Sans"/>
              </a:rPr>
              <a:t>├─</a:t>
            </a:r>
          </a:p>
        </p:txBody>
      </p:sp>
      <p:sp>
        <p:nvSpPr>
          <p:cNvPr name="TextBox 40" id="40"/>
          <p:cNvSpPr txBox="true"/>
          <p:nvPr/>
        </p:nvSpPr>
        <p:spPr>
          <a:xfrm rot="0">
            <a:off x="5259943" y="411309"/>
            <a:ext cx="154705" cy="4194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1670"/>
              </a:lnSpc>
            </a:pPr>
            <a:r>
              <a:rPr lang="en-US" sz="1194">
                <a:solidFill>
                  <a:srgbClr val="000000"/>
                </a:solidFill>
                <a:latin typeface="Noto Sans"/>
                <a:ea typeface="Noto Sans"/>
                <a:cs typeface="Noto Sans"/>
                <a:sym typeface="Noto Sans"/>
              </a:rPr>
              <a:t>│ ▼</a:t>
            </a:r>
          </a:p>
        </p:txBody>
      </p:sp>
      <p:sp>
        <p:nvSpPr>
          <p:cNvPr name="TextBox 41" id="41"/>
          <p:cNvSpPr txBox="true"/>
          <p:nvPr/>
        </p:nvSpPr>
        <p:spPr>
          <a:xfrm rot="0">
            <a:off x="5259943" y="1047940"/>
            <a:ext cx="154705" cy="4194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1670"/>
              </a:lnSpc>
            </a:pPr>
            <a:r>
              <a:rPr lang="en-US" sz="1194">
                <a:solidFill>
                  <a:srgbClr val="000000"/>
                </a:solidFill>
                <a:latin typeface="Noto Sans"/>
                <a:ea typeface="Noto Sans"/>
                <a:cs typeface="Noto Sans"/>
                <a:sym typeface="Noto Sans"/>
              </a:rPr>
              <a:t>│ ▼</a:t>
            </a:r>
          </a:p>
        </p:txBody>
      </p:sp>
      <p:sp>
        <p:nvSpPr>
          <p:cNvPr name="TextBox 42" id="42"/>
          <p:cNvSpPr txBox="true"/>
          <p:nvPr/>
        </p:nvSpPr>
        <p:spPr>
          <a:xfrm rot="0">
            <a:off x="5259943" y="2108997"/>
            <a:ext cx="154705" cy="4194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1670"/>
              </a:lnSpc>
            </a:pPr>
            <a:r>
              <a:rPr lang="en-US" sz="1194">
                <a:solidFill>
                  <a:srgbClr val="000000"/>
                </a:solidFill>
                <a:latin typeface="Noto Sans"/>
                <a:ea typeface="Noto Sans"/>
                <a:cs typeface="Noto Sans"/>
                <a:sym typeface="Noto Sans"/>
              </a:rPr>
              <a:t>│ ▼</a:t>
            </a:r>
          </a:p>
        </p:txBody>
      </p:sp>
      <p:sp>
        <p:nvSpPr>
          <p:cNvPr name="TextBox 43" id="43"/>
          <p:cNvSpPr txBox="true"/>
          <p:nvPr/>
        </p:nvSpPr>
        <p:spPr>
          <a:xfrm rot="0">
            <a:off x="5259943" y="3170053"/>
            <a:ext cx="154705" cy="4194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1670"/>
              </a:lnSpc>
            </a:pPr>
            <a:r>
              <a:rPr lang="en-US" sz="1194">
                <a:solidFill>
                  <a:srgbClr val="000000"/>
                </a:solidFill>
                <a:latin typeface="Noto Sans"/>
                <a:ea typeface="Noto Sans"/>
                <a:cs typeface="Noto Sans"/>
                <a:sym typeface="Noto Sans"/>
              </a:rPr>
              <a:t>│ ▼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DBF8B5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3416278" y="1993534"/>
            <a:ext cx="12534632" cy="8293466"/>
          </a:xfrm>
          <a:custGeom>
            <a:avLst/>
            <a:gdLst/>
            <a:ahLst/>
            <a:cxnLst/>
            <a:rect r="r" b="b" t="t" l="l"/>
            <a:pathLst>
              <a:path h="8293466" w="12534632">
                <a:moveTo>
                  <a:pt x="0" y="0"/>
                </a:moveTo>
                <a:lnTo>
                  <a:pt x="12534633" y="0"/>
                </a:lnTo>
                <a:lnTo>
                  <a:pt x="12534633" y="8293466"/>
                </a:lnTo>
                <a:lnTo>
                  <a:pt x="0" y="829346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348" r="0" b="-348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0" y="3525485"/>
            <a:ext cx="3275800" cy="3318029"/>
          </a:xfrm>
          <a:custGeom>
            <a:avLst/>
            <a:gdLst/>
            <a:ahLst/>
            <a:cxnLst/>
            <a:rect r="r" b="b" t="t" l="l"/>
            <a:pathLst>
              <a:path h="3318029" w="3275800">
                <a:moveTo>
                  <a:pt x="0" y="0"/>
                </a:moveTo>
                <a:lnTo>
                  <a:pt x="3275800" y="0"/>
                </a:lnTo>
                <a:lnTo>
                  <a:pt x="3275800" y="3318029"/>
                </a:lnTo>
                <a:lnTo>
                  <a:pt x="0" y="3318029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6502301" y="1993534"/>
            <a:ext cx="7636178" cy="7799616"/>
          </a:xfrm>
          <a:custGeom>
            <a:avLst/>
            <a:gdLst/>
            <a:ahLst/>
            <a:cxnLst/>
            <a:rect r="r" b="b" t="t" l="l"/>
            <a:pathLst>
              <a:path h="7799616" w="7636178">
                <a:moveTo>
                  <a:pt x="0" y="0"/>
                </a:moveTo>
                <a:lnTo>
                  <a:pt x="7636178" y="0"/>
                </a:lnTo>
                <a:lnTo>
                  <a:pt x="7636178" y="7799616"/>
                </a:lnTo>
                <a:lnTo>
                  <a:pt x="0" y="7799616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alphaModFix amt="10999"/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028700" y="528015"/>
            <a:ext cx="4494200" cy="8965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>
                <a:solidFill>
                  <a:srgbClr val="207631"/>
                </a:solidFill>
                <a:latin typeface="TT Masters"/>
                <a:ea typeface="TT Masters"/>
                <a:cs typeface="TT Masters"/>
                <a:sym typeface="TT Masters"/>
              </a:rPr>
              <a:t>uml diagram :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DBF8B5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>
            <a:grpSpLocks noChangeAspect="true"/>
          </p:cNvGrpSpPr>
          <p:nvPr/>
        </p:nvGrpSpPr>
        <p:grpSpPr>
          <a:xfrm rot="0">
            <a:off x="508797" y="6485934"/>
            <a:ext cx="114300" cy="114300"/>
            <a:chOff x="0" y="0"/>
            <a:chExt cx="114300" cy="1143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14300" cy="114300"/>
            </a:xfrm>
            <a:custGeom>
              <a:avLst/>
              <a:gdLst/>
              <a:ahLst/>
              <a:cxnLst/>
              <a:rect r="r" b="b" t="t" l="l"/>
              <a:pathLst>
                <a:path h="114300" w="114300">
                  <a:moveTo>
                    <a:pt x="114300" y="57150"/>
                  </a:moveTo>
                  <a:cubicBezTo>
                    <a:pt x="114300" y="60960"/>
                    <a:pt x="113919" y="64643"/>
                    <a:pt x="113157" y="68326"/>
                  </a:cubicBezTo>
                  <a:cubicBezTo>
                    <a:pt x="112395" y="72009"/>
                    <a:pt x="111379" y="75565"/>
                    <a:pt x="109855" y="78994"/>
                  </a:cubicBezTo>
                  <a:cubicBezTo>
                    <a:pt x="108331" y="82423"/>
                    <a:pt x="106680" y="85725"/>
                    <a:pt x="104521" y="88900"/>
                  </a:cubicBezTo>
                  <a:cubicBezTo>
                    <a:pt x="102362" y="92075"/>
                    <a:pt x="100076" y="94869"/>
                    <a:pt x="97409" y="97536"/>
                  </a:cubicBezTo>
                  <a:cubicBezTo>
                    <a:pt x="94742" y="100203"/>
                    <a:pt x="91821" y="102616"/>
                    <a:pt x="88773" y="104648"/>
                  </a:cubicBezTo>
                  <a:cubicBezTo>
                    <a:pt x="85725" y="106680"/>
                    <a:pt x="82296" y="108458"/>
                    <a:pt x="78867" y="109982"/>
                  </a:cubicBezTo>
                  <a:cubicBezTo>
                    <a:pt x="75438" y="111506"/>
                    <a:pt x="71882" y="112522"/>
                    <a:pt x="68199" y="113284"/>
                  </a:cubicBezTo>
                  <a:cubicBezTo>
                    <a:pt x="64516" y="114046"/>
                    <a:pt x="60960" y="114300"/>
                    <a:pt x="57150" y="114300"/>
                  </a:cubicBezTo>
                  <a:cubicBezTo>
                    <a:pt x="53340" y="114300"/>
                    <a:pt x="49657" y="113919"/>
                    <a:pt x="45974" y="113157"/>
                  </a:cubicBezTo>
                  <a:cubicBezTo>
                    <a:pt x="42291" y="112395"/>
                    <a:pt x="38735" y="111379"/>
                    <a:pt x="35306" y="109855"/>
                  </a:cubicBezTo>
                  <a:cubicBezTo>
                    <a:pt x="31877" y="108331"/>
                    <a:pt x="28575" y="106680"/>
                    <a:pt x="25400" y="104521"/>
                  </a:cubicBezTo>
                  <a:cubicBezTo>
                    <a:pt x="22225" y="102362"/>
                    <a:pt x="19431" y="100076"/>
                    <a:pt x="16764" y="97409"/>
                  </a:cubicBezTo>
                  <a:cubicBezTo>
                    <a:pt x="14097" y="94742"/>
                    <a:pt x="11684" y="92075"/>
                    <a:pt x="9652" y="88900"/>
                  </a:cubicBezTo>
                  <a:cubicBezTo>
                    <a:pt x="7620" y="85725"/>
                    <a:pt x="5842" y="82550"/>
                    <a:pt x="4318" y="78994"/>
                  </a:cubicBezTo>
                  <a:cubicBezTo>
                    <a:pt x="2794" y="75438"/>
                    <a:pt x="1778" y="72009"/>
                    <a:pt x="1143" y="68326"/>
                  </a:cubicBezTo>
                  <a:cubicBezTo>
                    <a:pt x="508" y="64643"/>
                    <a:pt x="0" y="60960"/>
                    <a:pt x="0" y="57150"/>
                  </a:cubicBezTo>
                  <a:cubicBezTo>
                    <a:pt x="0" y="53340"/>
                    <a:pt x="381" y="49657"/>
                    <a:pt x="1143" y="45974"/>
                  </a:cubicBezTo>
                  <a:cubicBezTo>
                    <a:pt x="1905" y="42291"/>
                    <a:pt x="2921" y="38735"/>
                    <a:pt x="4445" y="35306"/>
                  </a:cubicBezTo>
                  <a:cubicBezTo>
                    <a:pt x="5969" y="31877"/>
                    <a:pt x="7493" y="28575"/>
                    <a:pt x="9652" y="25400"/>
                  </a:cubicBezTo>
                  <a:cubicBezTo>
                    <a:pt x="11811" y="22225"/>
                    <a:pt x="14097" y="19431"/>
                    <a:pt x="16764" y="16764"/>
                  </a:cubicBezTo>
                  <a:cubicBezTo>
                    <a:pt x="19431" y="14097"/>
                    <a:pt x="22352" y="11684"/>
                    <a:pt x="25400" y="9652"/>
                  </a:cubicBezTo>
                  <a:cubicBezTo>
                    <a:pt x="28448" y="7620"/>
                    <a:pt x="31877" y="5842"/>
                    <a:pt x="35306" y="4318"/>
                  </a:cubicBezTo>
                  <a:cubicBezTo>
                    <a:pt x="38735" y="2794"/>
                    <a:pt x="42291" y="1778"/>
                    <a:pt x="45974" y="1016"/>
                  </a:cubicBezTo>
                  <a:cubicBezTo>
                    <a:pt x="49657" y="254"/>
                    <a:pt x="53340" y="0"/>
                    <a:pt x="57150" y="0"/>
                  </a:cubicBezTo>
                  <a:cubicBezTo>
                    <a:pt x="60960" y="0"/>
                    <a:pt x="64643" y="381"/>
                    <a:pt x="68326" y="1143"/>
                  </a:cubicBezTo>
                  <a:cubicBezTo>
                    <a:pt x="72009" y="1905"/>
                    <a:pt x="75565" y="2921"/>
                    <a:pt x="78994" y="4445"/>
                  </a:cubicBezTo>
                  <a:cubicBezTo>
                    <a:pt x="82423" y="5969"/>
                    <a:pt x="85725" y="7620"/>
                    <a:pt x="88900" y="9779"/>
                  </a:cubicBezTo>
                  <a:cubicBezTo>
                    <a:pt x="92075" y="11938"/>
                    <a:pt x="94869" y="14224"/>
                    <a:pt x="97536" y="16891"/>
                  </a:cubicBezTo>
                  <a:cubicBezTo>
                    <a:pt x="100203" y="19558"/>
                    <a:pt x="102616" y="22479"/>
                    <a:pt x="104648" y="25527"/>
                  </a:cubicBezTo>
                  <a:cubicBezTo>
                    <a:pt x="106680" y="28575"/>
                    <a:pt x="108458" y="32004"/>
                    <a:pt x="109982" y="35433"/>
                  </a:cubicBezTo>
                  <a:cubicBezTo>
                    <a:pt x="111506" y="38862"/>
                    <a:pt x="112522" y="42418"/>
                    <a:pt x="113284" y="46101"/>
                  </a:cubicBezTo>
                  <a:cubicBezTo>
                    <a:pt x="114046" y="49784"/>
                    <a:pt x="114300" y="53340"/>
                    <a:pt x="114300" y="5715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grpSp>
        <p:nvGrpSpPr>
          <p:cNvPr name="Group 4" id="4"/>
          <p:cNvGrpSpPr>
            <a:grpSpLocks noChangeAspect="true"/>
          </p:cNvGrpSpPr>
          <p:nvPr/>
        </p:nvGrpSpPr>
        <p:grpSpPr>
          <a:xfrm rot="0">
            <a:off x="508797" y="6914559"/>
            <a:ext cx="114300" cy="114300"/>
            <a:chOff x="0" y="0"/>
            <a:chExt cx="114300" cy="1143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114300" cy="114300"/>
            </a:xfrm>
            <a:custGeom>
              <a:avLst/>
              <a:gdLst/>
              <a:ahLst/>
              <a:cxnLst/>
              <a:rect r="r" b="b" t="t" l="l"/>
              <a:pathLst>
                <a:path h="114300" w="114300">
                  <a:moveTo>
                    <a:pt x="114300" y="57150"/>
                  </a:moveTo>
                  <a:cubicBezTo>
                    <a:pt x="114300" y="60960"/>
                    <a:pt x="113919" y="64643"/>
                    <a:pt x="113157" y="68326"/>
                  </a:cubicBezTo>
                  <a:cubicBezTo>
                    <a:pt x="112395" y="72009"/>
                    <a:pt x="111379" y="75565"/>
                    <a:pt x="109855" y="78994"/>
                  </a:cubicBezTo>
                  <a:cubicBezTo>
                    <a:pt x="108331" y="82423"/>
                    <a:pt x="106680" y="85725"/>
                    <a:pt x="104521" y="88900"/>
                  </a:cubicBezTo>
                  <a:cubicBezTo>
                    <a:pt x="102362" y="92075"/>
                    <a:pt x="100076" y="94869"/>
                    <a:pt x="97409" y="97536"/>
                  </a:cubicBezTo>
                  <a:cubicBezTo>
                    <a:pt x="94742" y="100203"/>
                    <a:pt x="91821" y="102616"/>
                    <a:pt x="88773" y="104648"/>
                  </a:cubicBezTo>
                  <a:cubicBezTo>
                    <a:pt x="85725" y="106680"/>
                    <a:pt x="82296" y="108458"/>
                    <a:pt x="78867" y="109982"/>
                  </a:cubicBezTo>
                  <a:cubicBezTo>
                    <a:pt x="75438" y="111506"/>
                    <a:pt x="71882" y="112522"/>
                    <a:pt x="68199" y="113284"/>
                  </a:cubicBezTo>
                  <a:cubicBezTo>
                    <a:pt x="64516" y="114046"/>
                    <a:pt x="60960" y="114300"/>
                    <a:pt x="57150" y="114300"/>
                  </a:cubicBezTo>
                  <a:cubicBezTo>
                    <a:pt x="53340" y="114300"/>
                    <a:pt x="49657" y="113919"/>
                    <a:pt x="45974" y="113157"/>
                  </a:cubicBezTo>
                  <a:cubicBezTo>
                    <a:pt x="42291" y="112395"/>
                    <a:pt x="38735" y="111379"/>
                    <a:pt x="35306" y="109855"/>
                  </a:cubicBezTo>
                  <a:cubicBezTo>
                    <a:pt x="31877" y="108331"/>
                    <a:pt x="28575" y="106680"/>
                    <a:pt x="25400" y="104521"/>
                  </a:cubicBezTo>
                  <a:cubicBezTo>
                    <a:pt x="22225" y="102362"/>
                    <a:pt x="19431" y="100076"/>
                    <a:pt x="16764" y="97409"/>
                  </a:cubicBezTo>
                  <a:cubicBezTo>
                    <a:pt x="14097" y="94742"/>
                    <a:pt x="11684" y="92075"/>
                    <a:pt x="9652" y="88900"/>
                  </a:cubicBezTo>
                  <a:cubicBezTo>
                    <a:pt x="7620" y="85725"/>
                    <a:pt x="5842" y="82550"/>
                    <a:pt x="4318" y="78994"/>
                  </a:cubicBezTo>
                  <a:cubicBezTo>
                    <a:pt x="2794" y="75438"/>
                    <a:pt x="1778" y="72009"/>
                    <a:pt x="1143" y="68326"/>
                  </a:cubicBezTo>
                  <a:cubicBezTo>
                    <a:pt x="508" y="64643"/>
                    <a:pt x="0" y="60960"/>
                    <a:pt x="0" y="57150"/>
                  </a:cubicBezTo>
                  <a:cubicBezTo>
                    <a:pt x="0" y="53340"/>
                    <a:pt x="381" y="49657"/>
                    <a:pt x="1143" y="45974"/>
                  </a:cubicBezTo>
                  <a:cubicBezTo>
                    <a:pt x="1905" y="42291"/>
                    <a:pt x="2921" y="38735"/>
                    <a:pt x="4445" y="35306"/>
                  </a:cubicBezTo>
                  <a:cubicBezTo>
                    <a:pt x="5969" y="31877"/>
                    <a:pt x="7493" y="28575"/>
                    <a:pt x="9652" y="25400"/>
                  </a:cubicBezTo>
                  <a:cubicBezTo>
                    <a:pt x="11811" y="22225"/>
                    <a:pt x="14097" y="19431"/>
                    <a:pt x="16764" y="16764"/>
                  </a:cubicBezTo>
                  <a:cubicBezTo>
                    <a:pt x="19431" y="14097"/>
                    <a:pt x="22352" y="11684"/>
                    <a:pt x="25400" y="9652"/>
                  </a:cubicBezTo>
                  <a:cubicBezTo>
                    <a:pt x="28448" y="7620"/>
                    <a:pt x="31877" y="5842"/>
                    <a:pt x="35306" y="4318"/>
                  </a:cubicBezTo>
                  <a:cubicBezTo>
                    <a:pt x="38735" y="2794"/>
                    <a:pt x="42291" y="1778"/>
                    <a:pt x="45974" y="1016"/>
                  </a:cubicBezTo>
                  <a:cubicBezTo>
                    <a:pt x="49657" y="254"/>
                    <a:pt x="53340" y="0"/>
                    <a:pt x="57150" y="0"/>
                  </a:cubicBezTo>
                  <a:cubicBezTo>
                    <a:pt x="60960" y="0"/>
                    <a:pt x="64643" y="381"/>
                    <a:pt x="68326" y="1143"/>
                  </a:cubicBezTo>
                  <a:cubicBezTo>
                    <a:pt x="72009" y="1905"/>
                    <a:pt x="75565" y="2921"/>
                    <a:pt x="78994" y="4445"/>
                  </a:cubicBezTo>
                  <a:cubicBezTo>
                    <a:pt x="82423" y="5969"/>
                    <a:pt x="85725" y="7620"/>
                    <a:pt x="88900" y="9779"/>
                  </a:cubicBezTo>
                  <a:cubicBezTo>
                    <a:pt x="92075" y="11938"/>
                    <a:pt x="94869" y="14224"/>
                    <a:pt x="97536" y="16891"/>
                  </a:cubicBezTo>
                  <a:cubicBezTo>
                    <a:pt x="100203" y="19558"/>
                    <a:pt x="102616" y="22479"/>
                    <a:pt x="104648" y="25527"/>
                  </a:cubicBezTo>
                  <a:cubicBezTo>
                    <a:pt x="106680" y="28575"/>
                    <a:pt x="108458" y="32004"/>
                    <a:pt x="109982" y="35433"/>
                  </a:cubicBezTo>
                  <a:cubicBezTo>
                    <a:pt x="111506" y="38862"/>
                    <a:pt x="112522" y="42418"/>
                    <a:pt x="113284" y="46101"/>
                  </a:cubicBezTo>
                  <a:cubicBezTo>
                    <a:pt x="114046" y="49784"/>
                    <a:pt x="114300" y="53340"/>
                    <a:pt x="114300" y="5715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grpSp>
        <p:nvGrpSpPr>
          <p:cNvPr name="Group 6" id="6"/>
          <p:cNvGrpSpPr>
            <a:grpSpLocks noChangeAspect="true"/>
          </p:cNvGrpSpPr>
          <p:nvPr/>
        </p:nvGrpSpPr>
        <p:grpSpPr>
          <a:xfrm rot="0">
            <a:off x="508797" y="7343184"/>
            <a:ext cx="114300" cy="114300"/>
            <a:chOff x="0" y="0"/>
            <a:chExt cx="114300" cy="11430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114300" cy="114300"/>
            </a:xfrm>
            <a:custGeom>
              <a:avLst/>
              <a:gdLst/>
              <a:ahLst/>
              <a:cxnLst/>
              <a:rect r="r" b="b" t="t" l="l"/>
              <a:pathLst>
                <a:path h="114300" w="114300">
                  <a:moveTo>
                    <a:pt x="114300" y="57150"/>
                  </a:moveTo>
                  <a:cubicBezTo>
                    <a:pt x="114300" y="60960"/>
                    <a:pt x="113919" y="64643"/>
                    <a:pt x="113157" y="68326"/>
                  </a:cubicBezTo>
                  <a:cubicBezTo>
                    <a:pt x="112395" y="72009"/>
                    <a:pt x="111379" y="75565"/>
                    <a:pt x="109855" y="78994"/>
                  </a:cubicBezTo>
                  <a:cubicBezTo>
                    <a:pt x="108331" y="82423"/>
                    <a:pt x="106680" y="85725"/>
                    <a:pt x="104521" y="88900"/>
                  </a:cubicBezTo>
                  <a:cubicBezTo>
                    <a:pt x="102362" y="92075"/>
                    <a:pt x="100076" y="94869"/>
                    <a:pt x="97409" y="97536"/>
                  </a:cubicBezTo>
                  <a:cubicBezTo>
                    <a:pt x="94742" y="100203"/>
                    <a:pt x="91821" y="102616"/>
                    <a:pt x="88773" y="104648"/>
                  </a:cubicBezTo>
                  <a:cubicBezTo>
                    <a:pt x="85725" y="106680"/>
                    <a:pt x="82296" y="108458"/>
                    <a:pt x="78867" y="109982"/>
                  </a:cubicBezTo>
                  <a:cubicBezTo>
                    <a:pt x="75438" y="111506"/>
                    <a:pt x="71882" y="112522"/>
                    <a:pt x="68199" y="113284"/>
                  </a:cubicBezTo>
                  <a:cubicBezTo>
                    <a:pt x="64516" y="114046"/>
                    <a:pt x="60960" y="114300"/>
                    <a:pt x="57150" y="114300"/>
                  </a:cubicBezTo>
                  <a:cubicBezTo>
                    <a:pt x="53340" y="114300"/>
                    <a:pt x="49657" y="113919"/>
                    <a:pt x="45974" y="113157"/>
                  </a:cubicBezTo>
                  <a:cubicBezTo>
                    <a:pt x="42291" y="112395"/>
                    <a:pt x="38735" y="111379"/>
                    <a:pt x="35306" y="109855"/>
                  </a:cubicBezTo>
                  <a:cubicBezTo>
                    <a:pt x="31877" y="108331"/>
                    <a:pt x="28575" y="106680"/>
                    <a:pt x="25400" y="104521"/>
                  </a:cubicBezTo>
                  <a:cubicBezTo>
                    <a:pt x="22225" y="102362"/>
                    <a:pt x="19431" y="100076"/>
                    <a:pt x="16764" y="97409"/>
                  </a:cubicBezTo>
                  <a:cubicBezTo>
                    <a:pt x="14097" y="94742"/>
                    <a:pt x="11684" y="92075"/>
                    <a:pt x="9652" y="88900"/>
                  </a:cubicBezTo>
                  <a:cubicBezTo>
                    <a:pt x="7620" y="85725"/>
                    <a:pt x="5842" y="82550"/>
                    <a:pt x="4318" y="78994"/>
                  </a:cubicBezTo>
                  <a:cubicBezTo>
                    <a:pt x="2794" y="75438"/>
                    <a:pt x="1778" y="72009"/>
                    <a:pt x="1143" y="68326"/>
                  </a:cubicBezTo>
                  <a:cubicBezTo>
                    <a:pt x="508" y="64643"/>
                    <a:pt x="0" y="60960"/>
                    <a:pt x="0" y="57150"/>
                  </a:cubicBezTo>
                  <a:cubicBezTo>
                    <a:pt x="0" y="53340"/>
                    <a:pt x="381" y="49657"/>
                    <a:pt x="1143" y="45974"/>
                  </a:cubicBezTo>
                  <a:cubicBezTo>
                    <a:pt x="1905" y="42291"/>
                    <a:pt x="2921" y="38735"/>
                    <a:pt x="4445" y="35306"/>
                  </a:cubicBezTo>
                  <a:cubicBezTo>
                    <a:pt x="5969" y="31877"/>
                    <a:pt x="7493" y="28575"/>
                    <a:pt x="9652" y="25400"/>
                  </a:cubicBezTo>
                  <a:cubicBezTo>
                    <a:pt x="11811" y="22225"/>
                    <a:pt x="14097" y="19431"/>
                    <a:pt x="16764" y="16764"/>
                  </a:cubicBezTo>
                  <a:cubicBezTo>
                    <a:pt x="19431" y="14097"/>
                    <a:pt x="22352" y="11684"/>
                    <a:pt x="25400" y="9652"/>
                  </a:cubicBezTo>
                  <a:cubicBezTo>
                    <a:pt x="28448" y="7620"/>
                    <a:pt x="31877" y="5842"/>
                    <a:pt x="35306" y="4318"/>
                  </a:cubicBezTo>
                  <a:cubicBezTo>
                    <a:pt x="38735" y="2794"/>
                    <a:pt x="42291" y="1778"/>
                    <a:pt x="45974" y="1016"/>
                  </a:cubicBezTo>
                  <a:cubicBezTo>
                    <a:pt x="49657" y="254"/>
                    <a:pt x="53340" y="0"/>
                    <a:pt x="57150" y="0"/>
                  </a:cubicBezTo>
                  <a:cubicBezTo>
                    <a:pt x="60960" y="0"/>
                    <a:pt x="64643" y="381"/>
                    <a:pt x="68326" y="1143"/>
                  </a:cubicBezTo>
                  <a:cubicBezTo>
                    <a:pt x="72009" y="1905"/>
                    <a:pt x="75565" y="2921"/>
                    <a:pt x="78994" y="4445"/>
                  </a:cubicBezTo>
                  <a:cubicBezTo>
                    <a:pt x="82423" y="5969"/>
                    <a:pt x="85725" y="7620"/>
                    <a:pt x="88900" y="9779"/>
                  </a:cubicBezTo>
                  <a:cubicBezTo>
                    <a:pt x="92075" y="11938"/>
                    <a:pt x="94869" y="14224"/>
                    <a:pt x="97536" y="16891"/>
                  </a:cubicBezTo>
                  <a:cubicBezTo>
                    <a:pt x="100203" y="19558"/>
                    <a:pt x="102616" y="22479"/>
                    <a:pt x="104648" y="25527"/>
                  </a:cubicBezTo>
                  <a:cubicBezTo>
                    <a:pt x="106680" y="28575"/>
                    <a:pt x="108458" y="32004"/>
                    <a:pt x="109982" y="35433"/>
                  </a:cubicBezTo>
                  <a:cubicBezTo>
                    <a:pt x="111506" y="38862"/>
                    <a:pt x="112522" y="42418"/>
                    <a:pt x="113284" y="46101"/>
                  </a:cubicBezTo>
                  <a:cubicBezTo>
                    <a:pt x="114046" y="49784"/>
                    <a:pt x="114300" y="53340"/>
                    <a:pt x="114300" y="5715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grpSp>
        <p:nvGrpSpPr>
          <p:cNvPr name="Group 8" id="8"/>
          <p:cNvGrpSpPr>
            <a:grpSpLocks noChangeAspect="true"/>
          </p:cNvGrpSpPr>
          <p:nvPr/>
        </p:nvGrpSpPr>
        <p:grpSpPr>
          <a:xfrm rot="0">
            <a:off x="508797" y="7771809"/>
            <a:ext cx="114300" cy="114300"/>
            <a:chOff x="0" y="0"/>
            <a:chExt cx="114300" cy="1143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114300" cy="114300"/>
            </a:xfrm>
            <a:custGeom>
              <a:avLst/>
              <a:gdLst/>
              <a:ahLst/>
              <a:cxnLst/>
              <a:rect r="r" b="b" t="t" l="l"/>
              <a:pathLst>
                <a:path h="114300" w="114300">
                  <a:moveTo>
                    <a:pt x="114300" y="57150"/>
                  </a:moveTo>
                  <a:cubicBezTo>
                    <a:pt x="114300" y="60960"/>
                    <a:pt x="113919" y="64643"/>
                    <a:pt x="113157" y="68326"/>
                  </a:cubicBezTo>
                  <a:cubicBezTo>
                    <a:pt x="112395" y="72009"/>
                    <a:pt x="111379" y="75565"/>
                    <a:pt x="109855" y="78994"/>
                  </a:cubicBezTo>
                  <a:cubicBezTo>
                    <a:pt x="108331" y="82423"/>
                    <a:pt x="106680" y="85725"/>
                    <a:pt x="104521" y="88900"/>
                  </a:cubicBezTo>
                  <a:cubicBezTo>
                    <a:pt x="102362" y="92075"/>
                    <a:pt x="100076" y="94869"/>
                    <a:pt x="97409" y="97536"/>
                  </a:cubicBezTo>
                  <a:cubicBezTo>
                    <a:pt x="94742" y="100203"/>
                    <a:pt x="91821" y="102616"/>
                    <a:pt x="88773" y="104648"/>
                  </a:cubicBezTo>
                  <a:cubicBezTo>
                    <a:pt x="85725" y="106680"/>
                    <a:pt x="82296" y="108458"/>
                    <a:pt x="78867" y="109982"/>
                  </a:cubicBezTo>
                  <a:cubicBezTo>
                    <a:pt x="75438" y="111506"/>
                    <a:pt x="71882" y="112522"/>
                    <a:pt x="68199" y="113284"/>
                  </a:cubicBezTo>
                  <a:cubicBezTo>
                    <a:pt x="64516" y="114046"/>
                    <a:pt x="60960" y="114300"/>
                    <a:pt x="57150" y="114300"/>
                  </a:cubicBezTo>
                  <a:cubicBezTo>
                    <a:pt x="53340" y="114300"/>
                    <a:pt x="49657" y="113919"/>
                    <a:pt x="45974" y="113157"/>
                  </a:cubicBezTo>
                  <a:cubicBezTo>
                    <a:pt x="42291" y="112395"/>
                    <a:pt x="38735" y="111379"/>
                    <a:pt x="35306" y="109855"/>
                  </a:cubicBezTo>
                  <a:cubicBezTo>
                    <a:pt x="31877" y="108331"/>
                    <a:pt x="28575" y="106680"/>
                    <a:pt x="25400" y="104521"/>
                  </a:cubicBezTo>
                  <a:cubicBezTo>
                    <a:pt x="22225" y="102362"/>
                    <a:pt x="19431" y="100076"/>
                    <a:pt x="16764" y="97409"/>
                  </a:cubicBezTo>
                  <a:cubicBezTo>
                    <a:pt x="14097" y="94742"/>
                    <a:pt x="11684" y="92075"/>
                    <a:pt x="9652" y="88900"/>
                  </a:cubicBezTo>
                  <a:cubicBezTo>
                    <a:pt x="7620" y="85725"/>
                    <a:pt x="5842" y="82550"/>
                    <a:pt x="4318" y="78994"/>
                  </a:cubicBezTo>
                  <a:cubicBezTo>
                    <a:pt x="2794" y="75438"/>
                    <a:pt x="1778" y="72009"/>
                    <a:pt x="1143" y="68326"/>
                  </a:cubicBezTo>
                  <a:cubicBezTo>
                    <a:pt x="508" y="64643"/>
                    <a:pt x="0" y="60960"/>
                    <a:pt x="0" y="57150"/>
                  </a:cubicBezTo>
                  <a:cubicBezTo>
                    <a:pt x="0" y="53340"/>
                    <a:pt x="381" y="49657"/>
                    <a:pt x="1143" y="45974"/>
                  </a:cubicBezTo>
                  <a:cubicBezTo>
                    <a:pt x="1905" y="42291"/>
                    <a:pt x="2921" y="38735"/>
                    <a:pt x="4445" y="35306"/>
                  </a:cubicBezTo>
                  <a:cubicBezTo>
                    <a:pt x="5969" y="31877"/>
                    <a:pt x="7493" y="28575"/>
                    <a:pt x="9652" y="25400"/>
                  </a:cubicBezTo>
                  <a:cubicBezTo>
                    <a:pt x="11811" y="22225"/>
                    <a:pt x="14097" y="19431"/>
                    <a:pt x="16764" y="16764"/>
                  </a:cubicBezTo>
                  <a:cubicBezTo>
                    <a:pt x="19431" y="14097"/>
                    <a:pt x="22352" y="11684"/>
                    <a:pt x="25400" y="9652"/>
                  </a:cubicBezTo>
                  <a:cubicBezTo>
                    <a:pt x="28448" y="7620"/>
                    <a:pt x="31877" y="5842"/>
                    <a:pt x="35306" y="4318"/>
                  </a:cubicBezTo>
                  <a:cubicBezTo>
                    <a:pt x="38735" y="2794"/>
                    <a:pt x="42291" y="1778"/>
                    <a:pt x="45974" y="1016"/>
                  </a:cubicBezTo>
                  <a:cubicBezTo>
                    <a:pt x="49657" y="254"/>
                    <a:pt x="53340" y="0"/>
                    <a:pt x="57150" y="0"/>
                  </a:cubicBezTo>
                  <a:cubicBezTo>
                    <a:pt x="60960" y="0"/>
                    <a:pt x="64643" y="381"/>
                    <a:pt x="68326" y="1143"/>
                  </a:cubicBezTo>
                  <a:cubicBezTo>
                    <a:pt x="72009" y="1905"/>
                    <a:pt x="75565" y="2921"/>
                    <a:pt x="78994" y="4445"/>
                  </a:cubicBezTo>
                  <a:cubicBezTo>
                    <a:pt x="82423" y="5969"/>
                    <a:pt x="85725" y="7620"/>
                    <a:pt x="88900" y="9779"/>
                  </a:cubicBezTo>
                  <a:cubicBezTo>
                    <a:pt x="92075" y="11938"/>
                    <a:pt x="94869" y="14224"/>
                    <a:pt x="97536" y="16891"/>
                  </a:cubicBezTo>
                  <a:cubicBezTo>
                    <a:pt x="100203" y="19558"/>
                    <a:pt x="102616" y="22479"/>
                    <a:pt x="104648" y="25527"/>
                  </a:cubicBezTo>
                  <a:cubicBezTo>
                    <a:pt x="106680" y="28575"/>
                    <a:pt x="108458" y="32004"/>
                    <a:pt x="109982" y="35433"/>
                  </a:cubicBezTo>
                  <a:cubicBezTo>
                    <a:pt x="111506" y="38862"/>
                    <a:pt x="112522" y="42418"/>
                    <a:pt x="113284" y="46101"/>
                  </a:cubicBezTo>
                  <a:cubicBezTo>
                    <a:pt x="114046" y="49784"/>
                    <a:pt x="114300" y="53340"/>
                    <a:pt x="114300" y="5715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grpSp>
        <p:nvGrpSpPr>
          <p:cNvPr name="Group 10" id="10"/>
          <p:cNvGrpSpPr>
            <a:grpSpLocks noChangeAspect="true"/>
          </p:cNvGrpSpPr>
          <p:nvPr/>
        </p:nvGrpSpPr>
        <p:grpSpPr>
          <a:xfrm rot="0">
            <a:off x="508797" y="8200434"/>
            <a:ext cx="114300" cy="114300"/>
            <a:chOff x="0" y="0"/>
            <a:chExt cx="114300" cy="114300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114300" cy="114300"/>
            </a:xfrm>
            <a:custGeom>
              <a:avLst/>
              <a:gdLst/>
              <a:ahLst/>
              <a:cxnLst/>
              <a:rect r="r" b="b" t="t" l="l"/>
              <a:pathLst>
                <a:path h="114300" w="114300">
                  <a:moveTo>
                    <a:pt x="114300" y="57150"/>
                  </a:moveTo>
                  <a:cubicBezTo>
                    <a:pt x="114300" y="60960"/>
                    <a:pt x="113919" y="64643"/>
                    <a:pt x="113157" y="68326"/>
                  </a:cubicBezTo>
                  <a:cubicBezTo>
                    <a:pt x="112395" y="72009"/>
                    <a:pt x="111379" y="75565"/>
                    <a:pt x="109855" y="78994"/>
                  </a:cubicBezTo>
                  <a:cubicBezTo>
                    <a:pt x="108331" y="82423"/>
                    <a:pt x="106680" y="85725"/>
                    <a:pt x="104521" y="88900"/>
                  </a:cubicBezTo>
                  <a:cubicBezTo>
                    <a:pt x="102362" y="92075"/>
                    <a:pt x="100076" y="94869"/>
                    <a:pt x="97409" y="97536"/>
                  </a:cubicBezTo>
                  <a:cubicBezTo>
                    <a:pt x="94742" y="100203"/>
                    <a:pt x="91821" y="102616"/>
                    <a:pt x="88773" y="104648"/>
                  </a:cubicBezTo>
                  <a:cubicBezTo>
                    <a:pt x="85725" y="106680"/>
                    <a:pt x="82296" y="108458"/>
                    <a:pt x="78867" y="109982"/>
                  </a:cubicBezTo>
                  <a:cubicBezTo>
                    <a:pt x="75438" y="111506"/>
                    <a:pt x="71882" y="112522"/>
                    <a:pt x="68199" y="113284"/>
                  </a:cubicBezTo>
                  <a:cubicBezTo>
                    <a:pt x="64516" y="114046"/>
                    <a:pt x="60960" y="114300"/>
                    <a:pt x="57150" y="114300"/>
                  </a:cubicBezTo>
                  <a:cubicBezTo>
                    <a:pt x="53340" y="114300"/>
                    <a:pt x="49657" y="113919"/>
                    <a:pt x="45974" y="113157"/>
                  </a:cubicBezTo>
                  <a:cubicBezTo>
                    <a:pt x="42291" y="112395"/>
                    <a:pt x="38735" y="111379"/>
                    <a:pt x="35306" y="109855"/>
                  </a:cubicBezTo>
                  <a:cubicBezTo>
                    <a:pt x="31877" y="108331"/>
                    <a:pt x="28575" y="106680"/>
                    <a:pt x="25400" y="104521"/>
                  </a:cubicBezTo>
                  <a:cubicBezTo>
                    <a:pt x="22225" y="102362"/>
                    <a:pt x="19431" y="100076"/>
                    <a:pt x="16764" y="97409"/>
                  </a:cubicBezTo>
                  <a:cubicBezTo>
                    <a:pt x="14097" y="94742"/>
                    <a:pt x="11684" y="92075"/>
                    <a:pt x="9652" y="88900"/>
                  </a:cubicBezTo>
                  <a:cubicBezTo>
                    <a:pt x="7620" y="85725"/>
                    <a:pt x="5842" y="82550"/>
                    <a:pt x="4318" y="78994"/>
                  </a:cubicBezTo>
                  <a:cubicBezTo>
                    <a:pt x="2794" y="75438"/>
                    <a:pt x="1778" y="72009"/>
                    <a:pt x="1143" y="68326"/>
                  </a:cubicBezTo>
                  <a:cubicBezTo>
                    <a:pt x="508" y="64643"/>
                    <a:pt x="0" y="60960"/>
                    <a:pt x="0" y="57150"/>
                  </a:cubicBezTo>
                  <a:cubicBezTo>
                    <a:pt x="0" y="53340"/>
                    <a:pt x="381" y="49657"/>
                    <a:pt x="1143" y="45974"/>
                  </a:cubicBezTo>
                  <a:cubicBezTo>
                    <a:pt x="1905" y="42291"/>
                    <a:pt x="2921" y="38735"/>
                    <a:pt x="4445" y="35306"/>
                  </a:cubicBezTo>
                  <a:cubicBezTo>
                    <a:pt x="5969" y="31877"/>
                    <a:pt x="7493" y="28575"/>
                    <a:pt x="9652" y="25400"/>
                  </a:cubicBezTo>
                  <a:cubicBezTo>
                    <a:pt x="11811" y="22225"/>
                    <a:pt x="14097" y="19431"/>
                    <a:pt x="16764" y="16764"/>
                  </a:cubicBezTo>
                  <a:cubicBezTo>
                    <a:pt x="19431" y="14097"/>
                    <a:pt x="22352" y="11684"/>
                    <a:pt x="25400" y="9652"/>
                  </a:cubicBezTo>
                  <a:cubicBezTo>
                    <a:pt x="28448" y="7620"/>
                    <a:pt x="31877" y="5842"/>
                    <a:pt x="35306" y="4318"/>
                  </a:cubicBezTo>
                  <a:cubicBezTo>
                    <a:pt x="38735" y="2794"/>
                    <a:pt x="42291" y="1778"/>
                    <a:pt x="45974" y="1016"/>
                  </a:cubicBezTo>
                  <a:cubicBezTo>
                    <a:pt x="49657" y="254"/>
                    <a:pt x="53340" y="0"/>
                    <a:pt x="57150" y="0"/>
                  </a:cubicBezTo>
                  <a:cubicBezTo>
                    <a:pt x="60960" y="0"/>
                    <a:pt x="64643" y="381"/>
                    <a:pt x="68326" y="1143"/>
                  </a:cubicBezTo>
                  <a:cubicBezTo>
                    <a:pt x="72009" y="1905"/>
                    <a:pt x="75565" y="2921"/>
                    <a:pt x="78994" y="4445"/>
                  </a:cubicBezTo>
                  <a:cubicBezTo>
                    <a:pt x="82423" y="5969"/>
                    <a:pt x="85725" y="7620"/>
                    <a:pt x="88900" y="9779"/>
                  </a:cubicBezTo>
                  <a:cubicBezTo>
                    <a:pt x="92075" y="11938"/>
                    <a:pt x="94869" y="14224"/>
                    <a:pt x="97536" y="16891"/>
                  </a:cubicBezTo>
                  <a:cubicBezTo>
                    <a:pt x="100203" y="19558"/>
                    <a:pt x="102616" y="22479"/>
                    <a:pt x="104648" y="25527"/>
                  </a:cubicBezTo>
                  <a:cubicBezTo>
                    <a:pt x="106680" y="28575"/>
                    <a:pt x="108458" y="32004"/>
                    <a:pt x="109982" y="35433"/>
                  </a:cubicBezTo>
                  <a:cubicBezTo>
                    <a:pt x="111506" y="38862"/>
                    <a:pt x="112522" y="42418"/>
                    <a:pt x="113284" y="46101"/>
                  </a:cubicBezTo>
                  <a:cubicBezTo>
                    <a:pt x="114046" y="49784"/>
                    <a:pt x="114300" y="53340"/>
                    <a:pt x="114300" y="5715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sp>
        <p:nvSpPr>
          <p:cNvPr name="Freeform 12" id="12"/>
          <p:cNvSpPr/>
          <p:nvPr/>
        </p:nvSpPr>
        <p:spPr>
          <a:xfrm flipH="false" flipV="false" rot="0">
            <a:off x="7844600" y="1991830"/>
            <a:ext cx="2576713" cy="4417219"/>
          </a:xfrm>
          <a:custGeom>
            <a:avLst/>
            <a:gdLst/>
            <a:ahLst/>
            <a:cxnLst/>
            <a:rect r="r" b="b" t="t" l="l"/>
            <a:pathLst>
              <a:path h="4417219" w="2576713">
                <a:moveTo>
                  <a:pt x="0" y="0"/>
                </a:moveTo>
                <a:lnTo>
                  <a:pt x="2576712" y="0"/>
                </a:lnTo>
                <a:lnTo>
                  <a:pt x="2576712" y="4417219"/>
                </a:lnTo>
                <a:lnTo>
                  <a:pt x="0" y="441721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13" id="13"/>
          <p:cNvGrpSpPr>
            <a:grpSpLocks noChangeAspect="true"/>
          </p:cNvGrpSpPr>
          <p:nvPr/>
        </p:nvGrpSpPr>
        <p:grpSpPr>
          <a:xfrm rot="0">
            <a:off x="8396411" y="6548647"/>
            <a:ext cx="2183025" cy="1527448"/>
            <a:chOff x="0" y="0"/>
            <a:chExt cx="2183016" cy="1527442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83439" y="122047"/>
              <a:ext cx="776986" cy="1298067"/>
            </a:xfrm>
            <a:custGeom>
              <a:avLst/>
              <a:gdLst/>
              <a:ahLst/>
              <a:cxnLst/>
              <a:rect r="r" b="b" t="t" l="l"/>
              <a:pathLst>
                <a:path h="1298067" w="776986">
                  <a:moveTo>
                    <a:pt x="671703" y="0"/>
                  </a:moveTo>
                  <a:cubicBezTo>
                    <a:pt x="659257" y="0"/>
                    <a:pt x="646303" y="3302"/>
                    <a:pt x="633095" y="10414"/>
                  </a:cubicBezTo>
                  <a:cubicBezTo>
                    <a:pt x="609092" y="23495"/>
                    <a:pt x="587629" y="42418"/>
                    <a:pt x="567690" y="61468"/>
                  </a:cubicBezTo>
                  <a:cubicBezTo>
                    <a:pt x="403479" y="217551"/>
                    <a:pt x="239776" y="374142"/>
                    <a:pt x="76073" y="530733"/>
                  </a:cubicBezTo>
                  <a:cubicBezTo>
                    <a:pt x="63500" y="542798"/>
                    <a:pt x="49911" y="554101"/>
                    <a:pt x="39116" y="567563"/>
                  </a:cubicBezTo>
                  <a:cubicBezTo>
                    <a:pt x="889" y="615569"/>
                    <a:pt x="0" y="650494"/>
                    <a:pt x="35560" y="700151"/>
                  </a:cubicBezTo>
                  <a:cubicBezTo>
                    <a:pt x="45593" y="714248"/>
                    <a:pt x="58674" y="726186"/>
                    <a:pt x="70739" y="738886"/>
                  </a:cubicBezTo>
                  <a:cubicBezTo>
                    <a:pt x="226695" y="903351"/>
                    <a:pt x="382397" y="1067816"/>
                    <a:pt x="538861" y="1231773"/>
                  </a:cubicBezTo>
                  <a:cubicBezTo>
                    <a:pt x="557911" y="1251712"/>
                    <a:pt x="578358" y="1271778"/>
                    <a:pt x="601726" y="1285748"/>
                  </a:cubicBezTo>
                  <a:cubicBezTo>
                    <a:pt x="615823" y="1294257"/>
                    <a:pt x="629793" y="1298067"/>
                    <a:pt x="643382" y="1298067"/>
                  </a:cubicBezTo>
                  <a:cubicBezTo>
                    <a:pt x="666242" y="1298067"/>
                    <a:pt x="687959" y="1287145"/>
                    <a:pt x="706755" y="1268984"/>
                  </a:cubicBezTo>
                  <a:cubicBezTo>
                    <a:pt x="736473" y="1240155"/>
                    <a:pt x="749935" y="1203579"/>
                    <a:pt x="727456" y="1164844"/>
                  </a:cubicBezTo>
                  <a:cubicBezTo>
                    <a:pt x="711962" y="1138174"/>
                    <a:pt x="691261" y="1113917"/>
                    <a:pt x="670052" y="1091184"/>
                  </a:cubicBezTo>
                  <a:cubicBezTo>
                    <a:pt x="591566" y="1007110"/>
                    <a:pt x="511810" y="924179"/>
                    <a:pt x="432689" y="840740"/>
                  </a:cubicBezTo>
                  <a:cubicBezTo>
                    <a:pt x="370840" y="775589"/>
                    <a:pt x="308991" y="710311"/>
                    <a:pt x="243459" y="641350"/>
                  </a:cubicBezTo>
                  <a:cubicBezTo>
                    <a:pt x="273050" y="611251"/>
                    <a:pt x="296418" y="586105"/>
                    <a:pt x="320929" y="562610"/>
                  </a:cubicBezTo>
                  <a:cubicBezTo>
                    <a:pt x="444119" y="444373"/>
                    <a:pt x="568071" y="326898"/>
                    <a:pt x="691007" y="208407"/>
                  </a:cubicBezTo>
                  <a:cubicBezTo>
                    <a:pt x="713359" y="186817"/>
                    <a:pt x="735203" y="163576"/>
                    <a:pt x="752221" y="137795"/>
                  </a:cubicBezTo>
                  <a:cubicBezTo>
                    <a:pt x="776986" y="100203"/>
                    <a:pt x="764667" y="62992"/>
                    <a:pt x="736854" y="32766"/>
                  </a:cubicBezTo>
                  <a:cubicBezTo>
                    <a:pt x="718185" y="12446"/>
                    <a:pt x="695960" y="127"/>
                    <a:pt x="671703" y="127"/>
                  </a:cubicBezTo>
                  <a:close/>
                </a:path>
              </a:pathLst>
            </a:custGeom>
            <a:solidFill>
              <a:srgbClr val="030015"/>
            </a:solidFill>
          </p:spPr>
        </p:sp>
        <p:sp>
          <p:nvSpPr>
            <p:cNvPr name="Freeform 15" id="15"/>
            <p:cNvSpPr/>
            <p:nvPr/>
          </p:nvSpPr>
          <p:spPr>
            <a:xfrm flipH="false" flipV="false" rot="0">
              <a:off x="673862" y="93091"/>
              <a:ext cx="777113" cy="1319022"/>
            </a:xfrm>
            <a:custGeom>
              <a:avLst/>
              <a:gdLst/>
              <a:ahLst/>
              <a:cxnLst/>
              <a:rect r="r" b="b" t="t" l="l"/>
              <a:pathLst>
                <a:path h="1319022" w="777113">
                  <a:moveTo>
                    <a:pt x="243459" y="652018"/>
                  </a:moveTo>
                  <a:cubicBezTo>
                    <a:pt x="308991" y="721106"/>
                    <a:pt x="370713" y="786257"/>
                    <a:pt x="432689" y="851408"/>
                  </a:cubicBezTo>
                  <a:cubicBezTo>
                    <a:pt x="511937" y="934847"/>
                    <a:pt x="591566" y="1017778"/>
                    <a:pt x="670052" y="1101852"/>
                  </a:cubicBezTo>
                  <a:cubicBezTo>
                    <a:pt x="691261" y="1124585"/>
                    <a:pt x="711962" y="1148842"/>
                    <a:pt x="727456" y="1175512"/>
                  </a:cubicBezTo>
                  <a:cubicBezTo>
                    <a:pt x="749935" y="1214247"/>
                    <a:pt x="736600" y="1250823"/>
                    <a:pt x="706755" y="1279652"/>
                  </a:cubicBezTo>
                  <a:cubicBezTo>
                    <a:pt x="676783" y="1308608"/>
                    <a:pt x="639445" y="1319022"/>
                    <a:pt x="601726" y="1296416"/>
                  </a:cubicBezTo>
                  <a:cubicBezTo>
                    <a:pt x="578358" y="1282319"/>
                    <a:pt x="557911" y="1262380"/>
                    <a:pt x="538861" y="1242441"/>
                  </a:cubicBezTo>
                  <a:cubicBezTo>
                    <a:pt x="382397" y="1078484"/>
                    <a:pt x="226568" y="914019"/>
                    <a:pt x="70739" y="749554"/>
                  </a:cubicBezTo>
                  <a:cubicBezTo>
                    <a:pt x="58801" y="736981"/>
                    <a:pt x="45720" y="724916"/>
                    <a:pt x="35560" y="710819"/>
                  </a:cubicBezTo>
                  <a:cubicBezTo>
                    <a:pt x="0" y="661162"/>
                    <a:pt x="889" y="626237"/>
                    <a:pt x="39116" y="578231"/>
                  </a:cubicBezTo>
                  <a:cubicBezTo>
                    <a:pt x="49911" y="564642"/>
                    <a:pt x="63500" y="553339"/>
                    <a:pt x="76073" y="541401"/>
                  </a:cubicBezTo>
                  <a:cubicBezTo>
                    <a:pt x="239903" y="384810"/>
                    <a:pt x="403479" y="228219"/>
                    <a:pt x="567817" y="72136"/>
                  </a:cubicBezTo>
                  <a:cubicBezTo>
                    <a:pt x="587883" y="53086"/>
                    <a:pt x="609219" y="34163"/>
                    <a:pt x="633222" y="21082"/>
                  </a:cubicBezTo>
                  <a:cubicBezTo>
                    <a:pt x="672084" y="0"/>
                    <a:pt x="708787" y="12573"/>
                    <a:pt x="736981" y="43307"/>
                  </a:cubicBezTo>
                  <a:cubicBezTo>
                    <a:pt x="764794" y="73660"/>
                    <a:pt x="777113" y="110744"/>
                    <a:pt x="752348" y="148336"/>
                  </a:cubicBezTo>
                  <a:cubicBezTo>
                    <a:pt x="735330" y="174117"/>
                    <a:pt x="713613" y="197358"/>
                    <a:pt x="691134" y="218948"/>
                  </a:cubicBezTo>
                  <a:cubicBezTo>
                    <a:pt x="568198" y="337439"/>
                    <a:pt x="444246" y="454914"/>
                    <a:pt x="320929" y="573151"/>
                  </a:cubicBezTo>
                  <a:cubicBezTo>
                    <a:pt x="296291" y="596773"/>
                    <a:pt x="273050" y="621792"/>
                    <a:pt x="243459" y="651891"/>
                  </a:cubicBezTo>
                  <a:close/>
                </a:path>
              </a:pathLst>
            </a:custGeom>
            <a:solidFill>
              <a:srgbClr val="030015"/>
            </a:solidFill>
          </p:spPr>
        </p:sp>
        <p:sp>
          <p:nvSpPr>
            <p:cNvPr name="Freeform 16" id="16"/>
            <p:cNvSpPr/>
            <p:nvPr/>
          </p:nvSpPr>
          <p:spPr>
            <a:xfrm flipH="false" flipV="false" rot="0">
              <a:off x="1339596" y="119888"/>
              <a:ext cx="777113" cy="1298067"/>
            </a:xfrm>
            <a:custGeom>
              <a:avLst/>
              <a:gdLst/>
              <a:ahLst/>
              <a:cxnLst/>
              <a:rect r="r" b="b" t="t" l="l"/>
              <a:pathLst>
                <a:path h="1298067" w="777113">
                  <a:moveTo>
                    <a:pt x="671830" y="0"/>
                  </a:moveTo>
                  <a:cubicBezTo>
                    <a:pt x="659384" y="0"/>
                    <a:pt x="646430" y="3302"/>
                    <a:pt x="633222" y="10414"/>
                  </a:cubicBezTo>
                  <a:cubicBezTo>
                    <a:pt x="609219" y="23495"/>
                    <a:pt x="587756" y="42418"/>
                    <a:pt x="567817" y="61468"/>
                  </a:cubicBezTo>
                  <a:cubicBezTo>
                    <a:pt x="403606" y="217551"/>
                    <a:pt x="239903" y="374142"/>
                    <a:pt x="76073" y="530733"/>
                  </a:cubicBezTo>
                  <a:cubicBezTo>
                    <a:pt x="63500" y="542798"/>
                    <a:pt x="49911" y="554101"/>
                    <a:pt x="39116" y="567563"/>
                  </a:cubicBezTo>
                  <a:cubicBezTo>
                    <a:pt x="889" y="615569"/>
                    <a:pt x="0" y="650494"/>
                    <a:pt x="35560" y="700151"/>
                  </a:cubicBezTo>
                  <a:cubicBezTo>
                    <a:pt x="45593" y="714248"/>
                    <a:pt x="58674" y="726186"/>
                    <a:pt x="70739" y="738886"/>
                  </a:cubicBezTo>
                  <a:cubicBezTo>
                    <a:pt x="226695" y="903351"/>
                    <a:pt x="382397" y="1067816"/>
                    <a:pt x="538861" y="1231773"/>
                  </a:cubicBezTo>
                  <a:cubicBezTo>
                    <a:pt x="557911" y="1251712"/>
                    <a:pt x="578358" y="1271778"/>
                    <a:pt x="601726" y="1285748"/>
                  </a:cubicBezTo>
                  <a:cubicBezTo>
                    <a:pt x="615823" y="1294257"/>
                    <a:pt x="629793" y="1298067"/>
                    <a:pt x="643382" y="1298067"/>
                  </a:cubicBezTo>
                  <a:cubicBezTo>
                    <a:pt x="666242" y="1298067"/>
                    <a:pt x="687959" y="1287145"/>
                    <a:pt x="706755" y="1268984"/>
                  </a:cubicBezTo>
                  <a:cubicBezTo>
                    <a:pt x="736473" y="1240155"/>
                    <a:pt x="749935" y="1203579"/>
                    <a:pt x="727456" y="1164844"/>
                  </a:cubicBezTo>
                  <a:cubicBezTo>
                    <a:pt x="711962" y="1138174"/>
                    <a:pt x="691261" y="1113917"/>
                    <a:pt x="670052" y="1091184"/>
                  </a:cubicBezTo>
                  <a:cubicBezTo>
                    <a:pt x="591566" y="1007110"/>
                    <a:pt x="511810" y="924179"/>
                    <a:pt x="432689" y="840740"/>
                  </a:cubicBezTo>
                  <a:cubicBezTo>
                    <a:pt x="370840" y="775589"/>
                    <a:pt x="308991" y="710311"/>
                    <a:pt x="243459" y="641350"/>
                  </a:cubicBezTo>
                  <a:cubicBezTo>
                    <a:pt x="273050" y="611251"/>
                    <a:pt x="296291" y="586232"/>
                    <a:pt x="320929" y="562610"/>
                  </a:cubicBezTo>
                  <a:cubicBezTo>
                    <a:pt x="444246" y="444373"/>
                    <a:pt x="568198" y="326898"/>
                    <a:pt x="691134" y="208407"/>
                  </a:cubicBezTo>
                  <a:cubicBezTo>
                    <a:pt x="713486" y="186817"/>
                    <a:pt x="735330" y="163576"/>
                    <a:pt x="752348" y="137795"/>
                  </a:cubicBezTo>
                  <a:cubicBezTo>
                    <a:pt x="777113" y="100203"/>
                    <a:pt x="764794" y="62992"/>
                    <a:pt x="736981" y="32766"/>
                  </a:cubicBezTo>
                  <a:cubicBezTo>
                    <a:pt x="718312" y="12446"/>
                    <a:pt x="696087" y="127"/>
                    <a:pt x="671830" y="127"/>
                  </a:cubicBezTo>
                  <a:close/>
                </a:path>
              </a:pathLst>
            </a:custGeom>
            <a:solidFill>
              <a:srgbClr val="030015"/>
            </a:solidFill>
          </p:spPr>
        </p:sp>
        <p:sp>
          <p:nvSpPr>
            <p:cNvPr name="Freeform 17" id="17"/>
            <p:cNvSpPr/>
            <p:nvPr/>
          </p:nvSpPr>
          <p:spPr>
            <a:xfrm flipH="false" flipV="false" rot="0">
              <a:off x="63500" y="63500"/>
              <a:ext cx="2056003" cy="1400429"/>
            </a:xfrm>
            <a:custGeom>
              <a:avLst/>
              <a:gdLst/>
              <a:ahLst/>
              <a:cxnLst/>
              <a:rect r="r" b="b" t="t" l="l"/>
              <a:pathLst>
                <a:path h="1400429" w="2056003">
                  <a:moveTo>
                    <a:pt x="0" y="1400429"/>
                  </a:moveTo>
                  <a:lnTo>
                    <a:pt x="2056003" y="1400429"/>
                  </a:lnTo>
                  <a:lnTo>
                    <a:pt x="2056003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</p:grpSp>
      <p:grpSp>
        <p:nvGrpSpPr>
          <p:cNvPr name="Group 18" id="18"/>
          <p:cNvGrpSpPr>
            <a:grpSpLocks noChangeAspect="true"/>
          </p:cNvGrpSpPr>
          <p:nvPr/>
        </p:nvGrpSpPr>
        <p:grpSpPr>
          <a:xfrm rot="0">
            <a:off x="11153213" y="7198376"/>
            <a:ext cx="114300" cy="114300"/>
            <a:chOff x="0" y="0"/>
            <a:chExt cx="114300" cy="114300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114300" cy="114300"/>
            </a:xfrm>
            <a:custGeom>
              <a:avLst/>
              <a:gdLst/>
              <a:ahLst/>
              <a:cxnLst/>
              <a:rect r="r" b="b" t="t" l="l"/>
              <a:pathLst>
                <a:path h="114300" w="114300">
                  <a:moveTo>
                    <a:pt x="114300" y="57150"/>
                  </a:moveTo>
                  <a:cubicBezTo>
                    <a:pt x="114300" y="60960"/>
                    <a:pt x="113919" y="64643"/>
                    <a:pt x="113157" y="68326"/>
                  </a:cubicBezTo>
                  <a:cubicBezTo>
                    <a:pt x="112395" y="72009"/>
                    <a:pt x="111379" y="75565"/>
                    <a:pt x="109855" y="78994"/>
                  </a:cubicBezTo>
                  <a:cubicBezTo>
                    <a:pt x="108331" y="82423"/>
                    <a:pt x="106680" y="85725"/>
                    <a:pt x="104521" y="88900"/>
                  </a:cubicBezTo>
                  <a:cubicBezTo>
                    <a:pt x="102362" y="92075"/>
                    <a:pt x="100076" y="94869"/>
                    <a:pt x="97409" y="97536"/>
                  </a:cubicBezTo>
                  <a:cubicBezTo>
                    <a:pt x="94742" y="100203"/>
                    <a:pt x="91821" y="102616"/>
                    <a:pt x="88773" y="104648"/>
                  </a:cubicBezTo>
                  <a:cubicBezTo>
                    <a:pt x="85725" y="106680"/>
                    <a:pt x="82296" y="108458"/>
                    <a:pt x="78867" y="109982"/>
                  </a:cubicBezTo>
                  <a:cubicBezTo>
                    <a:pt x="75438" y="111506"/>
                    <a:pt x="71882" y="112522"/>
                    <a:pt x="68199" y="113284"/>
                  </a:cubicBezTo>
                  <a:cubicBezTo>
                    <a:pt x="64516" y="114046"/>
                    <a:pt x="60960" y="114300"/>
                    <a:pt x="57150" y="114300"/>
                  </a:cubicBezTo>
                  <a:cubicBezTo>
                    <a:pt x="53340" y="114300"/>
                    <a:pt x="49657" y="113919"/>
                    <a:pt x="45974" y="113157"/>
                  </a:cubicBezTo>
                  <a:cubicBezTo>
                    <a:pt x="42291" y="112395"/>
                    <a:pt x="38735" y="111379"/>
                    <a:pt x="35306" y="109855"/>
                  </a:cubicBezTo>
                  <a:cubicBezTo>
                    <a:pt x="31877" y="108331"/>
                    <a:pt x="28575" y="106680"/>
                    <a:pt x="25400" y="104521"/>
                  </a:cubicBezTo>
                  <a:cubicBezTo>
                    <a:pt x="22225" y="102362"/>
                    <a:pt x="19431" y="100076"/>
                    <a:pt x="16764" y="97409"/>
                  </a:cubicBezTo>
                  <a:cubicBezTo>
                    <a:pt x="14097" y="94742"/>
                    <a:pt x="11684" y="92075"/>
                    <a:pt x="9652" y="88900"/>
                  </a:cubicBezTo>
                  <a:cubicBezTo>
                    <a:pt x="7620" y="85725"/>
                    <a:pt x="5842" y="82550"/>
                    <a:pt x="4318" y="78994"/>
                  </a:cubicBezTo>
                  <a:cubicBezTo>
                    <a:pt x="2794" y="75438"/>
                    <a:pt x="1778" y="72009"/>
                    <a:pt x="1143" y="68326"/>
                  </a:cubicBezTo>
                  <a:cubicBezTo>
                    <a:pt x="508" y="64643"/>
                    <a:pt x="0" y="60960"/>
                    <a:pt x="0" y="57150"/>
                  </a:cubicBezTo>
                  <a:cubicBezTo>
                    <a:pt x="0" y="53340"/>
                    <a:pt x="381" y="49657"/>
                    <a:pt x="1143" y="45974"/>
                  </a:cubicBezTo>
                  <a:cubicBezTo>
                    <a:pt x="1905" y="42291"/>
                    <a:pt x="2921" y="38735"/>
                    <a:pt x="4445" y="35306"/>
                  </a:cubicBezTo>
                  <a:cubicBezTo>
                    <a:pt x="5969" y="31877"/>
                    <a:pt x="7493" y="28575"/>
                    <a:pt x="9652" y="25400"/>
                  </a:cubicBezTo>
                  <a:cubicBezTo>
                    <a:pt x="11811" y="22225"/>
                    <a:pt x="14097" y="19431"/>
                    <a:pt x="16764" y="16764"/>
                  </a:cubicBezTo>
                  <a:cubicBezTo>
                    <a:pt x="19431" y="14097"/>
                    <a:pt x="22352" y="11684"/>
                    <a:pt x="25400" y="9652"/>
                  </a:cubicBezTo>
                  <a:cubicBezTo>
                    <a:pt x="28448" y="7620"/>
                    <a:pt x="31877" y="5842"/>
                    <a:pt x="35306" y="4318"/>
                  </a:cubicBezTo>
                  <a:cubicBezTo>
                    <a:pt x="38735" y="2794"/>
                    <a:pt x="42291" y="1778"/>
                    <a:pt x="45974" y="1016"/>
                  </a:cubicBezTo>
                  <a:cubicBezTo>
                    <a:pt x="49657" y="254"/>
                    <a:pt x="53340" y="0"/>
                    <a:pt x="57150" y="0"/>
                  </a:cubicBezTo>
                  <a:cubicBezTo>
                    <a:pt x="60960" y="0"/>
                    <a:pt x="64643" y="381"/>
                    <a:pt x="68326" y="1143"/>
                  </a:cubicBezTo>
                  <a:cubicBezTo>
                    <a:pt x="72009" y="1905"/>
                    <a:pt x="75565" y="2921"/>
                    <a:pt x="78994" y="4445"/>
                  </a:cubicBezTo>
                  <a:cubicBezTo>
                    <a:pt x="82423" y="5969"/>
                    <a:pt x="85725" y="7620"/>
                    <a:pt x="88900" y="9779"/>
                  </a:cubicBezTo>
                  <a:cubicBezTo>
                    <a:pt x="92075" y="11938"/>
                    <a:pt x="94869" y="14224"/>
                    <a:pt x="97536" y="16891"/>
                  </a:cubicBezTo>
                  <a:cubicBezTo>
                    <a:pt x="100203" y="19558"/>
                    <a:pt x="102616" y="22479"/>
                    <a:pt x="104648" y="25527"/>
                  </a:cubicBezTo>
                  <a:cubicBezTo>
                    <a:pt x="106680" y="28575"/>
                    <a:pt x="108458" y="32004"/>
                    <a:pt x="109982" y="35433"/>
                  </a:cubicBezTo>
                  <a:cubicBezTo>
                    <a:pt x="111506" y="38862"/>
                    <a:pt x="112522" y="42418"/>
                    <a:pt x="113284" y="46101"/>
                  </a:cubicBezTo>
                  <a:cubicBezTo>
                    <a:pt x="114046" y="49784"/>
                    <a:pt x="114300" y="53340"/>
                    <a:pt x="114300" y="5715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grpSp>
        <p:nvGrpSpPr>
          <p:cNvPr name="Group 20" id="20"/>
          <p:cNvGrpSpPr>
            <a:grpSpLocks noChangeAspect="true"/>
          </p:cNvGrpSpPr>
          <p:nvPr/>
        </p:nvGrpSpPr>
        <p:grpSpPr>
          <a:xfrm rot="0">
            <a:off x="11153213" y="7655576"/>
            <a:ext cx="114300" cy="114300"/>
            <a:chOff x="0" y="0"/>
            <a:chExt cx="114300" cy="114300"/>
          </a:xfrm>
        </p:grpSpPr>
        <p:sp>
          <p:nvSpPr>
            <p:cNvPr name="Freeform 21" id="21"/>
            <p:cNvSpPr/>
            <p:nvPr/>
          </p:nvSpPr>
          <p:spPr>
            <a:xfrm flipH="false" flipV="false" rot="0">
              <a:off x="0" y="0"/>
              <a:ext cx="114300" cy="114300"/>
            </a:xfrm>
            <a:custGeom>
              <a:avLst/>
              <a:gdLst/>
              <a:ahLst/>
              <a:cxnLst/>
              <a:rect r="r" b="b" t="t" l="l"/>
              <a:pathLst>
                <a:path h="114300" w="114300">
                  <a:moveTo>
                    <a:pt x="114300" y="57150"/>
                  </a:moveTo>
                  <a:cubicBezTo>
                    <a:pt x="114300" y="60960"/>
                    <a:pt x="113919" y="64643"/>
                    <a:pt x="113157" y="68326"/>
                  </a:cubicBezTo>
                  <a:cubicBezTo>
                    <a:pt x="112395" y="72009"/>
                    <a:pt x="111379" y="75565"/>
                    <a:pt x="109855" y="78994"/>
                  </a:cubicBezTo>
                  <a:cubicBezTo>
                    <a:pt x="108331" y="82423"/>
                    <a:pt x="106680" y="85725"/>
                    <a:pt x="104521" y="88900"/>
                  </a:cubicBezTo>
                  <a:cubicBezTo>
                    <a:pt x="102362" y="92075"/>
                    <a:pt x="100076" y="94869"/>
                    <a:pt x="97409" y="97536"/>
                  </a:cubicBezTo>
                  <a:cubicBezTo>
                    <a:pt x="94742" y="100203"/>
                    <a:pt x="91821" y="102616"/>
                    <a:pt x="88773" y="104648"/>
                  </a:cubicBezTo>
                  <a:cubicBezTo>
                    <a:pt x="85725" y="106680"/>
                    <a:pt x="82296" y="108458"/>
                    <a:pt x="78867" y="109982"/>
                  </a:cubicBezTo>
                  <a:cubicBezTo>
                    <a:pt x="75438" y="111506"/>
                    <a:pt x="71882" y="112522"/>
                    <a:pt x="68199" y="113284"/>
                  </a:cubicBezTo>
                  <a:cubicBezTo>
                    <a:pt x="64516" y="114046"/>
                    <a:pt x="60960" y="114300"/>
                    <a:pt x="57150" y="114300"/>
                  </a:cubicBezTo>
                  <a:cubicBezTo>
                    <a:pt x="53340" y="114300"/>
                    <a:pt x="49657" y="113919"/>
                    <a:pt x="45974" y="113157"/>
                  </a:cubicBezTo>
                  <a:cubicBezTo>
                    <a:pt x="42291" y="112395"/>
                    <a:pt x="38735" y="111379"/>
                    <a:pt x="35306" y="109855"/>
                  </a:cubicBezTo>
                  <a:cubicBezTo>
                    <a:pt x="31877" y="108331"/>
                    <a:pt x="28575" y="106680"/>
                    <a:pt x="25400" y="104521"/>
                  </a:cubicBezTo>
                  <a:cubicBezTo>
                    <a:pt x="22225" y="102362"/>
                    <a:pt x="19431" y="100076"/>
                    <a:pt x="16764" y="97409"/>
                  </a:cubicBezTo>
                  <a:cubicBezTo>
                    <a:pt x="14097" y="94742"/>
                    <a:pt x="11684" y="92075"/>
                    <a:pt x="9652" y="88900"/>
                  </a:cubicBezTo>
                  <a:cubicBezTo>
                    <a:pt x="7620" y="85725"/>
                    <a:pt x="5842" y="82550"/>
                    <a:pt x="4318" y="78994"/>
                  </a:cubicBezTo>
                  <a:cubicBezTo>
                    <a:pt x="2794" y="75438"/>
                    <a:pt x="1778" y="72009"/>
                    <a:pt x="1143" y="68326"/>
                  </a:cubicBezTo>
                  <a:cubicBezTo>
                    <a:pt x="508" y="64643"/>
                    <a:pt x="0" y="60960"/>
                    <a:pt x="0" y="57150"/>
                  </a:cubicBezTo>
                  <a:cubicBezTo>
                    <a:pt x="0" y="53340"/>
                    <a:pt x="381" y="49657"/>
                    <a:pt x="1143" y="45974"/>
                  </a:cubicBezTo>
                  <a:cubicBezTo>
                    <a:pt x="1905" y="42291"/>
                    <a:pt x="2921" y="38735"/>
                    <a:pt x="4445" y="35306"/>
                  </a:cubicBezTo>
                  <a:cubicBezTo>
                    <a:pt x="5969" y="31877"/>
                    <a:pt x="7493" y="28575"/>
                    <a:pt x="9652" y="25400"/>
                  </a:cubicBezTo>
                  <a:cubicBezTo>
                    <a:pt x="11811" y="22225"/>
                    <a:pt x="14097" y="19431"/>
                    <a:pt x="16764" y="16764"/>
                  </a:cubicBezTo>
                  <a:cubicBezTo>
                    <a:pt x="19431" y="14097"/>
                    <a:pt x="22352" y="11684"/>
                    <a:pt x="25400" y="9652"/>
                  </a:cubicBezTo>
                  <a:cubicBezTo>
                    <a:pt x="28448" y="7620"/>
                    <a:pt x="31877" y="5842"/>
                    <a:pt x="35306" y="4318"/>
                  </a:cubicBezTo>
                  <a:cubicBezTo>
                    <a:pt x="38735" y="2794"/>
                    <a:pt x="42291" y="1778"/>
                    <a:pt x="45974" y="1016"/>
                  </a:cubicBezTo>
                  <a:cubicBezTo>
                    <a:pt x="49657" y="254"/>
                    <a:pt x="53340" y="0"/>
                    <a:pt x="57150" y="0"/>
                  </a:cubicBezTo>
                  <a:cubicBezTo>
                    <a:pt x="60960" y="0"/>
                    <a:pt x="64643" y="381"/>
                    <a:pt x="68326" y="1143"/>
                  </a:cubicBezTo>
                  <a:cubicBezTo>
                    <a:pt x="72009" y="1905"/>
                    <a:pt x="75565" y="2921"/>
                    <a:pt x="78994" y="4445"/>
                  </a:cubicBezTo>
                  <a:cubicBezTo>
                    <a:pt x="82423" y="5969"/>
                    <a:pt x="85725" y="7620"/>
                    <a:pt x="88900" y="9779"/>
                  </a:cubicBezTo>
                  <a:cubicBezTo>
                    <a:pt x="92075" y="11938"/>
                    <a:pt x="94869" y="14224"/>
                    <a:pt x="97536" y="16891"/>
                  </a:cubicBezTo>
                  <a:cubicBezTo>
                    <a:pt x="100203" y="19558"/>
                    <a:pt x="102616" y="22479"/>
                    <a:pt x="104648" y="25527"/>
                  </a:cubicBezTo>
                  <a:cubicBezTo>
                    <a:pt x="106680" y="28575"/>
                    <a:pt x="108458" y="32004"/>
                    <a:pt x="109982" y="35433"/>
                  </a:cubicBezTo>
                  <a:cubicBezTo>
                    <a:pt x="111506" y="38862"/>
                    <a:pt x="112522" y="42418"/>
                    <a:pt x="113284" y="46101"/>
                  </a:cubicBezTo>
                  <a:cubicBezTo>
                    <a:pt x="114046" y="49784"/>
                    <a:pt x="114300" y="53340"/>
                    <a:pt x="114300" y="5715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grpSp>
        <p:nvGrpSpPr>
          <p:cNvPr name="Group 22" id="22"/>
          <p:cNvGrpSpPr>
            <a:grpSpLocks noChangeAspect="true"/>
          </p:cNvGrpSpPr>
          <p:nvPr/>
        </p:nvGrpSpPr>
        <p:grpSpPr>
          <a:xfrm rot="0">
            <a:off x="11832136" y="2781186"/>
            <a:ext cx="100346" cy="100346"/>
            <a:chOff x="0" y="0"/>
            <a:chExt cx="100343" cy="100343"/>
          </a:xfrm>
        </p:grpSpPr>
        <p:sp>
          <p:nvSpPr>
            <p:cNvPr name="Freeform 23" id="23"/>
            <p:cNvSpPr/>
            <p:nvPr/>
          </p:nvSpPr>
          <p:spPr>
            <a:xfrm flipH="false" flipV="false" rot="0">
              <a:off x="0" y="0"/>
              <a:ext cx="100330" cy="100330"/>
            </a:xfrm>
            <a:custGeom>
              <a:avLst/>
              <a:gdLst/>
              <a:ahLst/>
              <a:cxnLst/>
              <a:rect r="r" b="b" t="t" l="l"/>
              <a:pathLst>
                <a:path h="100330" w="100330">
                  <a:moveTo>
                    <a:pt x="100330" y="50165"/>
                  </a:moveTo>
                  <a:cubicBezTo>
                    <a:pt x="100330" y="56769"/>
                    <a:pt x="99060" y="63246"/>
                    <a:pt x="96520" y="69342"/>
                  </a:cubicBezTo>
                  <a:cubicBezTo>
                    <a:pt x="93980" y="75438"/>
                    <a:pt x="90297" y="80899"/>
                    <a:pt x="85598" y="85598"/>
                  </a:cubicBezTo>
                  <a:cubicBezTo>
                    <a:pt x="80899" y="90297"/>
                    <a:pt x="75438" y="93980"/>
                    <a:pt x="69342" y="96520"/>
                  </a:cubicBezTo>
                  <a:cubicBezTo>
                    <a:pt x="63246" y="99060"/>
                    <a:pt x="56769" y="100330"/>
                    <a:pt x="50165" y="100330"/>
                  </a:cubicBezTo>
                  <a:cubicBezTo>
                    <a:pt x="43561" y="100330"/>
                    <a:pt x="37084" y="99060"/>
                    <a:pt x="30988" y="96520"/>
                  </a:cubicBezTo>
                  <a:cubicBezTo>
                    <a:pt x="24892" y="93980"/>
                    <a:pt x="19431" y="90297"/>
                    <a:pt x="14732" y="85598"/>
                  </a:cubicBezTo>
                  <a:cubicBezTo>
                    <a:pt x="10033" y="80899"/>
                    <a:pt x="6350" y="75565"/>
                    <a:pt x="3810" y="69342"/>
                  </a:cubicBezTo>
                  <a:cubicBezTo>
                    <a:pt x="1270" y="63119"/>
                    <a:pt x="0" y="56769"/>
                    <a:pt x="0" y="50165"/>
                  </a:cubicBezTo>
                  <a:cubicBezTo>
                    <a:pt x="0" y="43561"/>
                    <a:pt x="1270" y="37084"/>
                    <a:pt x="3810" y="30988"/>
                  </a:cubicBezTo>
                  <a:cubicBezTo>
                    <a:pt x="6350" y="24892"/>
                    <a:pt x="10033" y="19431"/>
                    <a:pt x="14732" y="14732"/>
                  </a:cubicBezTo>
                  <a:cubicBezTo>
                    <a:pt x="19431" y="10033"/>
                    <a:pt x="24765" y="6350"/>
                    <a:pt x="30988" y="3810"/>
                  </a:cubicBezTo>
                  <a:cubicBezTo>
                    <a:pt x="37211" y="1270"/>
                    <a:pt x="43561" y="0"/>
                    <a:pt x="50165" y="0"/>
                  </a:cubicBezTo>
                  <a:cubicBezTo>
                    <a:pt x="56769" y="0"/>
                    <a:pt x="63246" y="1270"/>
                    <a:pt x="69342" y="3810"/>
                  </a:cubicBezTo>
                  <a:cubicBezTo>
                    <a:pt x="75438" y="6350"/>
                    <a:pt x="80899" y="10033"/>
                    <a:pt x="85598" y="14732"/>
                  </a:cubicBezTo>
                  <a:cubicBezTo>
                    <a:pt x="90297" y="19431"/>
                    <a:pt x="93980" y="24892"/>
                    <a:pt x="96520" y="30988"/>
                  </a:cubicBezTo>
                  <a:cubicBezTo>
                    <a:pt x="99060" y="37084"/>
                    <a:pt x="100330" y="43561"/>
                    <a:pt x="100330" y="50165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grpSp>
        <p:nvGrpSpPr>
          <p:cNvPr name="Group 24" id="24"/>
          <p:cNvGrpSpPr>
            <a:grpSpLocks noChangeAspect="true"/>
          </p:cNvGrpSpPr>
          <p:nvPr/>
        </p:nvGrpSpPr>
        <p:grpSpPr>
          <a:xfrm rot="0">
            <a:off x="11832136" y="3176283"/>
            <a:ext cx="100346" cy="100346"/>
            <a:chOff x="0" y="0"/>
            <a:chExt cx="100343" cy="100343"/>
          </a:xfrm>
        </p:grpSpPr>
        <p:sp>
          <p:nvSpPr>
            <p:cNvPr name="Freeform 25" id="25"/>
            <p:cNvSpPr/>
            <p:nvPr/>
          </p:nvSpPr>
          <p:spPr>
            <a:xfrm flipH="false" flipV="false" rot="0">
              <a:off x="0" y="0"/>
              <a:ext cx="100330" cy="100330"/>
            </a:xfrm>
            <a:custGeom>
              <a:avLst/>
              <a:gdLst/>
              <a:ahLst/>
              <a:cxnLst/>
              <a:rect r="r" b="b" t="t" l="l"/>
              <a:pathLst>
                <a:path h="100330" w="100330">
                  <a:moveTo>
                    <a:pt x="100330" y="50165"/>
                  </a:moveTo>
                  <a:cubicBezTo>
                    <a:pt x="100330" y="56769"/>
                    <a:pt x="99060" y="63246"/>
                    <a:pt x="96520" y="69342"/>
                  </a:cubicBezTo>
                  <a:cubicBezTo>
                    <a:pt x="93980" y="75438"/>
                    <a:pt x="90297" y="80899"/>
                    <a:pt x="85598" y="85598"/>
                  </a:cubicBezTo>
                  <a:cubicBezTo>
                    <a:pt x="80899" y="90297"/>
                    <a:pt x="75438" y="93980"/>
                    <a:pt x="69342" y="96520"/>
                  </a:cubicBezTo>
                  <a:cubicBezTo>
                    <a:pt x="63246" y="99060"/>
                    <a:pt x="56769" y="100330"/>
                    <a:pt x="50165" y="100330"/>
                  </a:cubicBezTo>
                  <a:cubicBezTo>
                    <a:pt x="43561" y="100330"/>
                    <a:pt x="37084" y="99060"/>
                    <a:pt x="30988" y="96520"/>
                  </a:cubicBezTo>
                  <a:cubicBezTo>
                    <a:pt x="24892" y="93980"/>
                    <a:pt x="19431" y="90297"/>
                    <a:pt x="14732" y="85598"/>
                  </a:cubicBezTo>
                  <a:cubicBezTo>
                    <a:pt x="10033" y="80899"/>
                    <a:pt x="6350" y="75565"/>
                    <a:pt x="3810" y="69342"/>
                  </a:cubicBezTo>
                  <a:cubicBezTo>
                    <a:pt x="1270" y="63119"/>
                    <a:pt x="0" y="56769"/>
                    <a:pt x="0" y="50165"/>
                  </a:cubicBezTo>
                  <a:cubicBezTo>
                    <a:pt x="0" y="43561"/>
                    <a:pt x="1270" y="37084"/>
                    <a:pt x="3810" y="30988"/>
                  </a:cubicBezTo>
                  <a:cubicBezTo>
                    <a:pt x="6350" y="24892"/>
                    <a:pt x="10033" y="19431"/>
                    <a:pt x="14732" y="14732"/>
                  </a:cubicBezTo>
                  <a:cubicBezTo>
                    <a:pt x="19431" y="10033"/>
                    <a:pt x="24765" y="6350"/>
                    <a:pt x="30988" y="3810"/>
                  </a:cubicBezTo>
                  <a:cubicBezTo>
                    <a:pt x="37211" y="1270"/>
                    <a:pt x="43561" y="0"/>
                    <a:pt x="50165" y="0"/>
                  </a:cubicBezTo>
                  <a:cubicBezTo>
                    <a:pt x="56769" y="0"/>
                    <a:pt x="63246" y="1270"/>
                    <a:pt x="69342" y="3810"/>
                  </a:cubicBezTo>
                  <a:cubicBezTo>
                    <a:pt x="75438" y="6350"/>
                    <a:pt x="80899" y="10033"/>
                    <a:pt x="85598" y="14732"/>
                  </a:cubicBezTo>
                  <a:cubicBezTo>
                    <a:pt x="90297" y="19431"/>
                    <a:pt x="93980" y="24892"/>
                    <a:pt x="96520" y="30988"/>
                  </a:cubicBezTo>
                  <a:cubicBezTo>
                    <a:pt x="99060" y="37084"/>
                    <a:pt x="100330" y="43561"/>
                    <a:pt x="100330" y="50165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grpSp>
        <p:nvGrpSpPr>
          <p:cNvPr name="Group 26" id="26"/>
          <p:cNvGrpSpPr>
            <a:grpSpLocks noChangeAspect="true"/>
          </p:cNvGrpSpPr>
          <p:nvPr/>
        </p:nvGrpSpPr>
        <p:grpSpPr>
          <a:xfrm rot="0">
            <a:off x="11832136" y="3571389"/>
            <a:ext cx="100346" cy="100346"/>
            <a:chOff x="0" y="0"/>
            <a:chExt cx="100343" cy="100343"/>
          </a:xfrm>
        </p:grpSpPr>
        <p:sp>
          <p:nvSpPr>
            <p:cNvPr name="Freeform 27" id="27"/>
            <p:cNvSpPr/>
            <p:nvPr/>
          </p:nvSpPr>
          <p:spPr>
            <a:xfrm flipH="false" flipV="false" rot="0">
              <a:off x="0" y="0"/>
              <a:ext cx="100330" cy="100330"/>
            </a:xfrm>
            <a:custGeom>
              <a:avLst/>
              <a:gdLst/>
              <a:ahLst/>
              <a:cxnLst/>
              <a:rect r="r" b="b" t="t" l="l"/>
              <a:pathLst>
                <a:path h="100330" w="100330">
                  <a:moveTo>
                    <a:pt x="100330" y="50165"/>
                  </a:moveTo>
                  <a:cubicBezTo>
                    <a:pt x="100330" y="56769"/>
                    <a:pt x="99060" y="63246"/>
                    <a:pt x="96520" y="69342"/>
                  </a:cubicBezTo>
                  <a:cubicBezTo>
                    <a:pt x="93980" y="75438"/>
                    <a:pt x="90297" y="80899"/>
                    <a:pt x="85598" y="85598"/>
                  </a:cubicBezTo>
                  <a:cubicBezTo>
                    <a:pt x="80899" y="90297"/>
                    <a:pt x="75438" y="93980"/>
                    <a:pt x="69342" y="96520"/>
                  </a:cubicBezTo>
                  <a:cubicBezTo>
                    <a:pt x="63246" y="99060"/>
                    <a:pt x="56769" y="100330"/>
                    <a:pt x="50165" y="100330"/>
                  </a:cubicBezTo>
                  <a:cubicBezTo>
                    <a:pt x="43561" y="100330"/>
                    <a:pt x="37084" y="99060"/>
                    <a:pt x="30988" y="96520"/>
                  </a:cubicBezTo>
                  <a:cubicBezTo>
                    <a:pt x="24892" y="93980"/>
                    <a:pt x="19431" y="90297"/>
                    <a:pt x="14732" y="85598"/>
                  </a:cubicBezTo>
                  <a:cubicBezTo>
                    <a:pt x="10033" y="80899"/>
                    <a:pt x="6350" y="75565"/>
                    <a:pt x="3810" y="69342"/>
                  </a:cubicBezTo>
                  <a:cubicBezTo>
                    <a:pt x="1270" y="63119"/>
                    <a:pt x="0" y="56769"/>
                    <a:pt x="0" y="50165"/>
                  </a:cubicBezTo>
                  <a:cubicBezTo>
                    <a:pt x="0" y="43561"/>
                    <a:pt x="1270" y="37084"/>
                    <a:pt x="3810" y="30988"/>
                  </a:cubicBezTo>
                  <a:cubicBezTo>
                    <a:pt x="6350" y="24892"/>
                    <a:pt x="10033" y="19431"/>
                    <a:pt x="14732" y="14732"/>
                  </a:cubicBezTo>
                  <a:cubicBezTo>
                    <a:pt x="19431" y="10033"/>
                    <a:pt x="24765" y="6350"/>
                    <a:pt x="30988" y="3810"/>
                  </a:cubicBezTo>
                  <a:cubicBezTo>
                    <a:pt x="37211" y="1270"/>
                    <a:pt x="43561" y="0"/>
                    <a:pt x="50165" y="0"/>
                  </a:cubicBezTo>
                  <a:cubicBezTo>
                    <a:pt x="56769" y="0"/>
                    <a:pt x="63246" y="1270"/>
                    <a:pt x="69342" y="3810"/>
                  </a:cubicBezTo>
                  <a:cubicBezTo>
                    <a:pt x="75438" y="6350"/>
                    <a:pt x="80899" y="10033"/>
                    <a:pt x="85598" y="14732"/>
                  </a:cubicBezTo>
                  <a:cubicBezTo>
                    <a:pt x="90297" y="19431"/>
                    <a:pt x="93980" y="24892"/>
                    <a:pt x="96520" y="30988"/>
                  </a:cubicBezTo>
                  <a:cubicBezTo>
                    <a:pt x="99060" y="37084"/>
                    <a:pt x="100330" y="43561"/>
                    <a:pt x="100330" y="50165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grpSp>
        <p:nvGrpSpPr>
          <p:cNvPr name="Group 28" id="28"/>
          <p:cNvGrpSpPr>
            <a:grpSpLocks noChangeAspect="true"/>
          </p:cNvGrpSpPr>
          <p:nvPr/>
        </p:nvGrpSpPr>
        <p:grpSpPr>
          <a:xfrm rot="0">
            <a:off x="14414621" y="3796236"/>
            <a:ext cx="1478423" cy="2150621"/>
            <a:chOff x="0" y="0"/>
            <a:chExt cx="1478432" cy="2150618"/>
          </a:xfrm>
        </p:grpSpPr>
        <p:sp>
          <p:nvSpPr>
            <p:cNvPr name="Freeform 29" id="29"/>
            <p:cNvSpPr/>
            <p:nvPr/>
          </p:nvSpPr>
          <p:spPr>
            <a:xfrm flipH="false" flipV="false" rot="0">
              <a:off x="95250" y="1319657"/>
              <a:ext cx="1319530" cy="763397"/>
            </a:xfrm>
            <a:custGeom>
              <a:avLst/>
              <a:gdLst/>
              <a:ahLst/>
              <a:cxnLst/>
              <a:rect r="r" b="b" t="t" l="l"/>
              <a:pathLst>
                <a:path h="763397" w="1319530">
                  <a:moveTo>
                    <a:pt x="662305" y="520192"/>
                  </a:moveTo>
                  <a:cubicBezTo>
                    <a:pt x="729742" y="453009"/>
                    <a:pt x="793496" y="389636"/>
                    <a:pt x="856996" y="326263"/>
                  </a:cubicBezTo>
                  <a:cubicBezTo>
                    <a:pt x="938403" y="245110"/>
                    <a:pt x="1019429" y="163322"/>
                    <a:pt x="1101598" y="82804"/>
                  </a:cubicBezTo>
                  <a:cubicBezTo>
                    <a:pt x="1123823" y="61087"/>
                    <a:pt x="1147572" y="39751"/>
                    <a:pt x="1173861" y="23622"/>
                  </a:cubicBezTo>
                  <a:cubicBezTo>
                    <a:pt x="1211961" y="127"/>
                    <a:pt x="1248918" y="12700"/>
                    <a:pt x="1278509" y="41783"/>
                  </a:cubicBezTo>
                  <a:cubicBezTo>
                    <a:pt x="1308227" y="70993"/>
                    <a:pt x="1319530" y="108204"/>
                    <a:pt x="1297813" y="146431"/>
                  </a:cubicBezTo>
                  <a:cubicBezTo>
                    <a:pt x="1284351" y="170053"/>
                    <a:pt x="1264793" y="191135"/>
                    <a:pt x="1245362" y="210566"/>
                  </a:cubicBezTo>
                  <a:cubicBezTo>
                    <a:pt x="1085342" y="370967"/>
                    <a:pt x="924687" y="530606"/>
                    <a:pt x="764032" y="690499"/>
                  </a:cubicBezTo>
                  <a:cubicBezTo>
                    <a:pt x="751713" y="702818"/>
                    <a:pt x="740029" y="716153"/>
                    <a:pt x="726186" y="726567"/>
                  </a:cubicBezTo>
                  <a:cubicBezTo>
                    <a:pt x="677418" y="763397"/>
                    <a:pt x="642366" y="763270"/>
                    <a:pt x="593471" y="726313"/>
                  </a:cubicBezTo>
                  <a:cubicBezTo>
                    <a:pt x="579628" y="715899"/>
                    <a:pt x="568071" y="702564"/>
                    <a:pt x="555752" y="690245"/>
                  </a:cubicBezTo>
                  <a:cubicBezTo>
                    <a:pt x="395224" y="530352"/>
                    <a:pt x="234696" y="370586"/>
                    <a:pt x="74676" y="210185"/>
                  </a:cubicBezTo>
                  <a:cubicBezTo>
                    <a:pt x="55245" y="190627"/>
                    <a:pt x="35687" y="169672"/>
                    <a:pt x="22098" y="146050"/>
                  </a:cubicBezTo>
                  <a:cubicBezTo>
                    <a:pt x="0" y="107696"/>
                    <a:pt x="11811" y="70739"/>
                    <a:pt x="41783" y="41783"/>
                  </a:cubicBezTo>
                  <a:cubicBezTo>
                    <a:pt x="71374" y="13208"/>
                    <a:pt x="108204" y="0"/>
                    <a:pt x="146431" y="23876"/>
                  </a:cubicBezTo>
                  <a:cubicBezTo>
                    <a:pt x="172593" y="40259"/>
                    <a:pt x="196469" y="61468"/>
                    <a:pt x="218567" y="83312"/>
                  </a:cubicBezTo>
                  <a:cubicBezTo>
                    <a:pt x="340106" y="203327"/>
                    <a:pt x="460502" y="324358"/>
                    <a:pt x="581660" y="444754"/>
                  </a:cubicBezTo>
                  <a:cubicBezTo>
                    <a:pt x="605917" y="468757"/>
                    <a:pt x="631444" y="491490"/>
                    <a:pt x="662305" y="520319"/>
                  </a:cubicBezTo>
                  <a:close/>
                </a:path>
              </a:pathLst>
            </a:custGeom>
            <a:solidFill>
              <a:srgbClr val="030015"/>
            </a:solidFill>
          </p:spPr>
        </p:sp>
        <p:sp>
          <p:nvSpPr>
            <p:cNvPr name="Freeform 30" id="30"/>
            <p:cNvSpPr/>
            <p:nvPr/>
          </p:nvSpPr>
          <p:spPr>
            <a:xfrm flipH="false" flipV="false" rot="0">
              <a:off x="62484" y="729615"/>
              <a:ext cx="1319657" cy="763524"/>
            </a:xfrm>
            <a:custGeom>
              <a:avLst/>
              <a:gdLst/>
              <a:ahLst/>
              <a:cxnLst/>
              <a:rect r="r" b="b" t="t" l="l"/>
              <a:pathLst>
                <a:path h="763524" w="1319657">
                  <a:moveTo>
                    <a:pt x="662432" y="520319"/>
                  </a:moveTo>
                  <a:cubicBezTo>
                    <a:pt x="729869" y="453136"/>
                    <a:pt x="793623" y="389763"/>
                    <a:pt x="857123" y="326390"/>
                  </a:cubicBezTo>
                  <a:cubicBezTo>
                    <a:pt x="938530" y="245237"/>
                    <a:pt x="1019556" y="163449"/>
                    <a:pt x="1101725" y="82931"/>
                  </a:cubicBezTo>
                  <a:cubicBezTo>
                    <a:pt x="1123950" y="61214"/>
                    <a:pt x="1147699" y="39878"/>
                    <a:pt x="1173988" y="23749"/>
                  </a:cubicBezTo>
                  <a:cubicBezTo>
                    <a:pt x="1212088" y="254"/>
                    <a:pt x="1249045" y="12827"/>
                    <a:pt x="1278636" y="41910"/>
                  </a:cubicBezTo>
                  <a:cubicBezTo>
                    <a:pt x="1308354" y="71120"/>
                    <a:pt x="1319657" y="108331"/>
                    <a:pt x="1297940" y="146558"/>
                  </a:cubicBezTo>
                  <a:cubicBezTo>
                    <a:pt x="1284478" y="170180"/>
                    <a:pt x="1264920" y="191262"/>
                    <a:pt x="1245489" y="210693"/>
                  </a:cubicBezTo>
                  <a:cubicBezTo>
                    <a:pt x="1085469" y="371094"/>
                    <a:pt x="924814" y="530733"/>
                    <a:pt x="764159" y="690626"/>
                  </a:cubicBezTo>
                  <a:cubicBezTo>
                    <a:pt x="751840" y="702945"/>
                    <a:pt x="740156" y="716280"/>
                    <a:pt x="726313" y="726694"/>
                  </a:cubicBezTo>
                  <a:cubicBezTo>
                    <a:pt x="677545" y="763524"/>
                    <a:pt x="642493" y="763397"/>
                    <a:pt x="593598" y="726440"/>
                  </a:cubicBezTo>
                  <a:cubicBezTo>
                    <a:pt x="579755" y="716026"/>
                    <a:pt x="568198" y="702691"/>
                    <a:pt x="555879" y="690372"/>
                  </a:cubicBezTo>
                  <a:cubicBezTo>
                    <a:pt x="395351" y="530352"/>
                    <a:pt x="234696" y="370586"/>
                    <a:pt x="74676" y="210185"/>
                  </a:cubicBezTo>
                  <a:cubicBezTo>
                    <a:pt x="55245" y="190627"/>
                    <a:pt x="35687" y="169672"/>
                    <a:pt x="22098" y="146050"/>
                  </a:cubicBezTo>
                  <a:cubicBezTo>
                    <a:pt x="0" y="107696"/>
                    <a:pt x="11811" y="70739"/>
                    <a:pt x="41783" y="41783"/>
                  </a:cubicBezTo>
                  <a:cubicBezTo>
                    <a:pt x="71374" y="13208"/>
                    <a:pt x="108204" y="0"/>
                    <a:pt x="146431" y="23876"/>
                  </a:cubicBezTo>
                  <a:cubicBezTo>
                    <a:pt x="172593" y="40259"/>
                    <a:pt x="196469" y="61468"/>
                    <a:pt x="218567" y="83312"/>
                  </a:cubicBezTo>
                  <a:cubicBezTo>
                    <a:pt x="340106" y="203327"/>
                    <a:pt x="460502" y="324358"/>
                    <a:pt x="581660" y="444754"/>
                  </a:cubicBezTo>
                  <a:cubicBezTo>
                    <a:pt x="605917" y="468757"/>
                    <a:pt x="631444" y="491490"/>
                    <a:pt x="662305" y="520319"/>
                  </a:cubicBezTo>
                  <a:close/>
                </a:path>
              </a:pathLst>
            </a:custGeom>
            <a:solidFill>
              <a:srgbClr val="030015"/>
            </a:solidFill>
          </p:spPr>
        </p:sp>
        <p:sp>
          <p:nvSpPr>
            <p:cNvPr name="Freeform 31" id="31"/>
            <p:cNvSpPr/>
            <p:nvPr/>
          </p:nvSpPr>
          <p:spPr>
            <a:xfrm flipH="false" flipV="false" rot="0">
              <a:off x="62484" y="63627"/>
              <a:ext cx="1319657" cy="763397"/>
            </a:xfrm>
            <a:custGeom>
              <a:avLst/>
              <a:gdLst/>
              <a:ahLst/>
              <a:cxnLst/>
              <a:rect r="r" b="b" t="t" l="l"/>
              <a:pathLst>
                <a:path h="763397" w="1319657">
                  <a:moveTo>
                    <a:pt x="662432" y="520319"/>
                  </a:moveTo>
                  <a:cubicBezTo>
                    <a:pt x="729869" y="453136"/>
                    <a:pt x="793496" y="389763"/>
                    <a:pt x="857123" y="326263"/>
                  </a:cubicBezTo>
                  <a:cubicBezTo>
                    <a:pt x="938530" y="245110"/>
                    <a:pt x="1019556" y="163322"/>
                    <a:pt x="1101725" y="82804"/>
                  </a:cubicBezTo>
                  <a:cubicBezTo>
                    <a:pt x="1123950" y="61087"/>
                    <a:pt x="1147699" y="39751"/>
                    <a:pt x="1173988" y="23622"/>
                  </a:cubicBezTo>
                  <a:cubicBezTo>
                    <a:pt x="1212088" y="127"/>
                    <a:pt x="1249045" y="12700"/>
                    <a:pt x="1278636" y="41783"/>
                  </a:cubicBezTo>
                  <a:cubicBezTo>
                    <a:pt x="1308354" y="70993"/>
                    <a:pt x="1319657" y="108204"/>
                    <a:pt x="1297940" y="146431"/>
                  </a:cubicBezTo>
                  <a:cubicBezTo>
                    <a:pt x="1284478" y="170053"/>
                    <a:pt x="1264920" y="191135"/>
                    <a:pt x="1245489" y="210566"/>
                  </a:cubicBezTo>
                  <a:cubicBezTo>
                    <a:pt x="1085469" y="370967"/>
                    <a:pt x="924814" y="530606"/>
                    <a:pt x="764159" y="690499"/>
                  </a:cubicBezTo>
                  <a:cubicBezTo>
                    <a:pt x="751840" y="702818"/>
                    <a:pt x="740156" y="716153"/>
                    <a:pt x="726313" y="726567"/>
                  </a:cubicBezTo>
                  <a:cubicBezTo>
                    <a:pt x="677545" y="763397"/>
                    <a:pt x="642493" y="763270"/>
                    <a:pt x="593598" y="726313"/>
                  </a:cubicBezTo>
                  <a:cubicBezTo>
                    <a:pt x="579755" y="715899"/>
                    <a:pt x="568198" y="702564"/>
                    <a:pt x="555879" y="690245"/>
                  </a:cubicBezTo>
                  <a:cubicBezTo>
                    <a:pt x="395351" y="530352"/>
                    <a:pt x="234696" y="370586"/>
                    <a:pt x="74676" y="210185"/>
                  </a:cubicBezTo>
                  <a:cubicBezTo>
                    <a:pt x="55245" y="190627"/>
                    <a:pt x="35687" y="169672"/>
                    <a:pt x="22098" y="146050"/>
                  </a:cubicBezTo>
                  <a:cubicBezTo>
                    <a:pt x="0" y="107696"/>
                    <a:pt x="11811" y="70739"/>
                    <a:pt x="41783" y="41783"/>
                  </a:cubicBezTo>
                  <a:cubicBezTo>
                    <a:pt x="71374" y="13208"/>
                    <a:pt x="108204" y="0"/>
                    <a:pt x="146431" y="23876"/>
                  </a:cubicBezTo>
                  <a:cubicBezTo>
                    <a:pt x="172593" y="40259"/>
                    <a:pt x="196469" y="61468"/>
                    <a:pt x="218567" y="83312"/>
                  </a:cubicBezTo>
                  <a:cubicBezTo>
                    <a:pt x="340106" y="203327"/>
                    <a:pt x="460502" y="324358"/>
                    <a:pt x="581660" y="444754"/>
                  </a:cubicBezTo>
                  <a:cubicBezTo>
                    <a:pt x="605917" y="468757"/>
                    <a:pt x="631444" y="491490"/>
                    <a:pt x="662305" y="520319"/>
                  </a:cubicBezTo>
                  <a:close/>
                </a:path>
              </a:pathLst>
            </a:custGeom>
            <a:solidFill>
              <a:srgbClr val="030015"/>
            </a:solidFill>
          </p:spPr>
        </p:sp>
        <p:sp>
          <p:nvSpPr>
            <p:cNvPr name="Freeform 32" id="32"/>
            <p:cNvSpPr/>
            <p:nvPr/>
          </p:nvSpPr>
          <p:spPr>
            <a:xfrm flipH="false" flipV="false" rot="0">
              <a:off x="63500" y="63500"/>
              <a:ext cx="1351407" cy="2023618"/>
            </a:xfrm>
            <a:custGeom>
              <a:avLst/>
              <a:gdLst/>
              <a:ahLst/>
              <a:cxnLst/>
              <a:rect r="r" b="b" t="t" l="l"/>
              <a:pathLst>
                <a:path h="2023618" w="1351407">
                  <a:moveTo>
                    <a:pt x="0" y="2023618"/>
                  </a:moveTo>
                  <a:lnTo>
                    <a:pt x="1351407" y="2023618"/>
                  </a:lnTo>
                  <a:lnTo>
                    <a:pt x="1351407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</p:grpSp>
      <p:sp>
        <p:nvSpPr>
          <p:cNvPr name="TextBox 33" id="33"/>
          <p:cNvSpPr txBox="true"/>
          <p:nvPr/>
        </p:nvSpPr>
        <p:spPr>
          <a:xfrm rot="0">
            <a:off x="1309554" y="99736"/>
            <a:ext cx="1167451" cy="14386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0342"/>
              </a:lnSpc>
            </a:pPr>
            <a:r>
              <a:rPr lang="en-US" b="true" sz="7387">
                <a:solidFill>
                  <a:srgbClr val="4F7019"/>
                </a:solidFill>
                <a:latin typeface="TT Masters"/>
                <a:ea typeface="TT Masters"/>
                <a:cs typeface="TT Masters"/>
                <a:sym typeface="TT Masters"/>
              </a:rPr>
              <a:t>📊 </a:t>
            </a:r>
          </a:p>
        </p:txBody>
      </p:sp>
      <p:sp>
        <p:nvSpPr>
          <p:cNvPr name="TextBox 34" id="34"/>
          <p:cNvSpPr txBox="true"/>
          <p:nvPr/>
        </p:nvSpPr>
        <p:spPr>
          <a:xfrm rot="0">
            <a:off x="2454107" y="572453"/>
            <a:ext cx="14748119" cy="84490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858"/>
              </a:lnSpc>
            </a:pPr>
            <a:r>
              <a:rPr lang="en-US" b="true" sz="7387">
                <a:solidFill>
                  <a:srgbClr val="4F7019"/>
                </a:solidFill>
                <a:latin typeface="TT Masters"/>
                <a:ea typeface="TT Masters"/>
                <a:cs typeface="TT Masters"/>
                <a:sym typeface="TT Masters"/>
              </a:rPr>
              <a:t>COMPARISON – HARVEST HORIZON</a:t>
            </a:r>
          </a:p>
        </p:txBody>
      </p:sp>
      <p:sp>
        <p:nvSpPr>
          <p:cNvPr name="TextBox 35" id="35"/>
          <p:cNvSpPr txBox="true"/>
          <p:nvPr/>
        </p:nvSpPr>
        <p:spPr>
          <a:xfrm rot="0">
            <a:off x="10661104" y="1429198"/>
            <a:ext cx="2878646" cy="9637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657"/>
              </a:lnSpc>
            </a:pPr>
            <a:r>
              <a:rPr lang="en-US" b="true" sz="3463">
                <a:solidFill>
                  <a:srgbClr val="000000"/>
                </a:solidFill>
                <a:latin typeface="TT Masters"/>
                <a:ea typeface="TT Masters"/>
                <a:cs typeface="TT Masters"/>
                <a:sym typeface="TT Masters"/>
              </a:rPr>
              <a:t>Crop Health:</a:t>
            </a:r>
          </a:p>
        </p:txBody>
      </p:sp>
      <p:sp>
        <p:nvSpPr>
          <p:cNvPr name="TextBox 36" id="36"/>
          <p:cNvSpPr txBox="true"/>
          <p:nvPr/>
        </p:nvSpPr>
        <p:spPr>
          <a:xfrm rot="0">
            <a:off x="1793891" y="2610241"/>
            <a:ext cx="78410" cy="3985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148"/>
              </a:lnSpc>
            </a:pPr>
            <a:r>
              <a:rPr lang="en-US" sz="246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 </a:t>
            </a:r>
          </a:p>
        </p:txBody>
      </p:sp>
      <p:sp>
        <p:nvSpPr>
          <p:cNvPr name="TextBox 37" id="37"/>
          <p:cNvSpPr txBox="true"/>
          <p:nvPr/>
        </p:nvSpPr>
        <p:spPr>
          <a:xfrm rot="0">
            <a:off x="6718983" y="2627043"/>
            <a:ext cx="319869" cy="38921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148"/>
              </a:lnSpc>
            </a:pPr>
            <a:r>
              <a:rPr lang="en-US" sz="2469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💰</a:t>
            </a:r>
          </a:p>
        </p:txBody>
      </p:sp>
      <p:sp>
        <p:nvSpPr>
          <p:cNvPr name="TextBox 38" id="38"/>
          <p:cNvSpPr txBox="true"/>
          <p:nvPr/>
        </p:nvSpPr>
        <p:spPr>
          <a:xfrm rot="0">
            <a:off x="16328565" y="2603811"/>
            <a:ext cx="361055" cy="37169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54"/>
              </a:lnSpc>
            </a:pPr>
            <a:r>
              <a:rPr lang="en-US" sz="2238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 🦠</a:t>
            </a:r>
          </a:p>
        </p:txBody>
      </p:sp>
      <p:sp>
        <p:nvSpPr>
          <p:cNvPr name="TextBox 39" id="39"/>
          <p:cNvSpPr txBox="true"/>
          <p:nvPr/>
        </p:nvSpPr>
        <p:spPr>
          <a:xfrm rot="0">
            <a:off x="14717582" y="2998908"/>
            <a:ext cx="71076" cy="37169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54"/>
              </a:lnSpc>
            </a:pPr>
            <a:r>
              <a:rPr lang="en-US" sz="2238" spc="179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 </a:t>
            </a:r>
          </a:p>
        </p:txBody>
      </p:sp>
      <p:sp>
        <p:nvSpPr>
          <p:cNvPr name="TextBox 40" id="40"/>
          <p:cNvSpPr txBox="true"/>
          <p:nvPr/>
        </p:nvSpPr>
        <p:spPr>
          <a:xfrm rot="0">
            <a:off x="16474783" y="3021882"/>
            <a:ext cx="289970" cy="35550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54"/>
              </a:lnSpc>
            </a:pPr>
            <a:r>
              <a:rPr lang="en-US" sz="2238" spc="1790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💊</a:t>
            </a:r>
          </a:p>
        </p:txBody>
      </p:sp>
      <p:sp>
        <p:nvSpPr>
          <p:cNvPr name="TextBox 41" id="41"/>
          <p:cNvSpPr txBox="true"/>
          <p:nvPr/>
        </p:nvSpPr>
        <p:spPr>
          <a:xfrm rot="0">
            <a:off x="399698" y="1791138"/>
            <a:ext cx="3970896" cy="6055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883"/>
              </a:lnSpc>
            </a:pPr>
            <a:r>
              <a:rPr lang="en-US" b="true" sz="3488">
                <a:solidFill>
                  <a:srgbClr val="000000"/>
                </a:solidFill>
                <a:latin typeface="TT Masters"/>
                <a:ea typeface="TT Masters"/>
                <a:cs typeface="TT Masters"/>
                <a:sym typeface="TT Masters"/>
              </a:rPr>
              <a:t>Price Monitoring:</a:t>
            </a:r>
          </a:p>
        </p:txBody>
      </p:sp>
      <p:sp>
        <p:nvSpPr>
          <p:cNvPr name="TextBox 42" id="42"/>
          <p:cNvSpPr txBox="true"/>
          <p:nvPr/>
        </p:nvSpPr>
        <p:spPr>
          <a:xfrm rot="0">
            <a:off x="837057" y="2581666"/>
            <a:ext cx="5921121" cy="4271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32"/>
              </a:lnSpc>
            </a:pPr>
            <a:r>
              <a:rPr lang="en-US" sz="246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TracksTodayvsYesterdayfor allcrops</a:t>
            </a:r>
          </a:p>
        </p:txBody>
      </p:sp>
      <p:sp>
        <p:nvSpPr>
          <p:cNvPr name="TextBox 43" id="43"/>
          <p:cNvSpPr txBox="true"/>
          <p:nvPr/>
        </p:nvSpPr>
        <p:spPr>
          <a:xfrm rot="0">
            <a:off x="1018546" y="3017510"/>
            <a:ext cx="5949077" cy="4271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32"/>
              </a:lnSpc>
            </a:pPr>
            <a:r>
              <a:rPr lang="en-US" sz="246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Highlights profit (↑) or loss (↓) instantly</a:t>
            </a:r>
          </a:p>
        </p:txBody>
      </p:sp>
      <p:sp>
        <p:nvSpPr>
          <p:cNvPr name="TextBox 44" id="44"/>
          <p:cNvSpPr txBox="true"/>
          <p:nvPr/>
        </p:nvSpPr>
        <p:spPr>
          <a:xfrm rot="0">
            <a:off x="12070842" y="2575236"/>
            <a:ext cx="4342886" cy="40026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111"/>
              </a:lnSpc>
            </a:pPr>
            <a:r>
              <a:rPr lang="en-US" sz="2238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Detects diseases automatically</a:t>
            </a:r>
          </a:p>
        </p:txBody>
      </p:sp>
      <p:sp>
        <p:nvSpPr>
          <p:cNvPr name="TextBox 45" id="45"/>
          <p:cNvSpPr txBox="true"/>
          <p:nvPr/>
        </p:nvSpPr>
        <p:spPr>
          <a:xfrm rot="0">
            <a:off x="12070842" y="2970333"/>
            <a:ext cx="4420895" cy="40026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111"/>
              </a:lnSpc>
            </a:pPr>
            <a:r>
              <a:rPr lang="en-US" sz="2238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Provides treatmentsuggestions</a:t>
            </a:r>
          </a:p>
        </p:txBody>
      </p:sp>
      <p:sp>
        <p:nvSpPr>
          <p:cNvPr name="TextBox 46" id="46"/>
          <p:cNvSpPr txBox="true"/>
          <p:nvPr/>
        </p:nvSpPr>
        <p:spPr>
          <a:xfrm rot="0">
            <a:off x="12070842" y="3365440"/>
            <a:ext cx="2980439" cy="40026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111"/>
              </a:lnSpc>
            </a:pPr>
            <a:r>
              <a:rPr lang="en-US" sz="2238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Ensures healthy yield</a:t>
            </a:r>
          </a:p>
        </p:txBody>
      </p:sp>
      <p:sp>
        <p:nvSpPr>
          <p:cNvPr name="TextBox 47" id="47"/>
          <p:cNvSpPr txBox="true"/>
          <p:nvPr/>
        </p:nvSpPr>
        <p:spPr>
          <a:xfrm rot="0">
            <a:off x="10661104" y="5991758"/>
            <a:ext cx="5337048" cy="6171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901"/>
              </a:lnSpc>
            </a:pPr>
            <a:r>
              <a:rPr lang="en-US" b="true" sz="3501">
                <a:solidFill>
                  <a:srgbClr val="000000"/>
                </a:solidFill>
                <a:latin typeface="TT Masters"/>
                <a:ea typeface="TT Masters"/>
                <a:cs typeface="TT Masters"/>
                <a:sym typeface="TT Masters"/>
              </a:rPr>
              <a:t>Rainfall Compensation:</a:t>
            </a:r>
          </a:p>
        </p:txBody>
      </p:sp>
      <p:sp>
        <p:nvSpPr>
          <p:cNvPr name="TextBox 48" id="48"/>
          <p:cNvSpPr txBox="true"/>
          <p:nvPr/>
        </p:nvSpPr>
        <p:spPr>
          <a:xfrm rot="0">
            <a:off x="11445812" y="6962518"/>
            <a:ext cx="6464275" cy="9224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600"/>
              </a:lnSpc>
            </a:pPr>
            <a:r>
              <a:rPr lang="en-US" sz="259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Compares affected vs total land Calculates compensation automatically </a:t>
            </a:r>
          </a:p>
        </p:txBody>
      </p:sp>
      <p:sp>
        <p:nvSpPr>
          <p:cNvPr name="TextBox 49" id="49"/>
          <p:cNvSpPr txBox="true"/>
          <p:nvPr/>
        </p:nvSpPr>
        <p:spPr>
          <a:xfrm rot="0">
            <a:off x="534572" y="5100552"/>
            <a:ext cx="4629483" cy="80877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991"/>
              </a:lnSpc>
            </a:pPr>
            <a:r>
              <a:rPr lang="en-US" b="true" sz="3697">
                <a:solidFill>
                  <a:srgbClr val="000000"/>
                </a:solidFill>
                <a:latin typeface="TT Masters"/>
                <a:ea typeface="TT Masters"/>
                <a:cs typeface="TT Masters"/>
                <a:sym typeface="TT Masters"/>
              </a:rPr>
              <a:t>Overall Efficiency:</a:t>
            </a:r>
          </a:p>
        </p:txBody>
      </p:sp>
      <p:sp>
        <p:nvSpPr>
          <p:cNvPr name="TextBox 50" id="50"/>
          <p:cNvSpPr txBox="true"/>
          <p:nvPr/>
        </p:nvSpPr>
        <p:spPr>
          <a:xfrm rot="0">
            <a:off x="1532106" y="6022105"/>
            <a:ext cx="77638" cy="68045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112"/>
              </a:lnSpc>
            </a:pPr>
            <a:r>
              <a:rPr lang="en-US" sz="2444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 </a:t>
            </a:r>
          </a:p>
        </p:txBody>
      </p:sp>
      <p:sp>
        <p:nvSpPr>
          <p:cNvPr name="TextBox 51" id="51"/>
          <p:cNvSpPr txBox="true"/>
          <p:nvPr/>
        </p:nvSpPr>
        <p:spPr>
          <a:xfrm rot="0">
            <a:off x="798566" y="6288805"/>
            <a:ext cx="3436934" cy="41375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74"/>
              </a:lnSpc>
            </a:pPr>
            <a:r>
              <a:rPr lang="en-US" sz="2444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Croppricemonitoring </a:t>
            </a:r>
          </a:p>
        </p:txBody>
      </p:sp>
      <p:sp>
        <p:nvSpPr>
          <p:cNvPr name="TextBox 52" id="52"/>
          <p:cNvSpPr txBox="true"/>
          <p:nvPr/>
        </p:nvSpPr>
        <p:spPr>
          <a:xfrm rot="0">
            <a:off x="4554731" y="6288805"/>
            <a:ext cx="2080908" cy="41375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74"/>
              </a:lnSpc>
            </a:pPr>
            <a:r>
              <a:rPr lang="en-US" sz="2444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Automatic vs </a:t>
            </a:r>
          </a:p>
        </p:txBody>
      </p:sp>
      <p:sp>
        <p:nvSpPr>
          <p:cNvPr name="TextBox 53" id="53"/>
          <p:cNvSpPr txBox="true"/>
          <p:nvPr/>
        </p:nvSpPr>
        <p:spPr>
          <a:xfrm rot="0">
            <a:off x="6981530" y="6288805"/>
            <a:ext cx="1121950" cy="41375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74"/>
              </a:lnSpc>
            </a:pPr>
            <a:r>
              <a:rPr lang="en-US" sz="2444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Manual</a:t>
            </a:r>
          </a:p>
        </p:txBody>
      </p:sp>
      <p:sp>
        <p:nvSpPr>
          <p:cNvPr name="TextBox 54" id="54"/>
          <p:cNvSpPr txBox="true"/>
          <p:nvPr/>
        </p:nvSpPr>
        <p:spPr>
          <a:xfrm rot="0">
            <a:off x="798566" y="6717430"/>
            <a:ext cx="2813199" cy="41375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74"/>
              </a:lnSpc>
            </a:pPr>
            <a:r>
              <a:rPr lang="en-US" sz="2444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Disease detection </a:t>
            </a:r>
          </a:p>
        </p:txBody>
      </p:sp>
      <p:sp>
        <p:nvSpPr>
          <p:cNvPr name="TextBox 55" id="55"/>
          <p:cNvSpPr txBox="true"/>
          <p:nvPr/>
        </p:nvSpPr>
        <p:spPr>
          <a:xfrm rot="0">
            <a:off x="3943198" y="6717430"/>
            <a:ext cx="1225544" cy="41375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74"/>
              </a:lnSpc>
            </a:pPr>
            <a:r>
              <a:rPr lang="en-US" sz="2444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Auto vs </a:t>
            </a:r>
          </a:p>
        </p:txBody>
      </p:sp>
      <p:sp>
        <p:nvSpPr>
          <p:cNvPr name="TextBox 56" id="56"/>
          <p:cNvSpPr txBox="true"/>
          <p:nvPr/>
        </p:nvSpPr>
        <p:spPr>
          <a:xfrm rot="0">
            <a:off x="5531348" y="6717430"/>
            <a:ext cx="1121950" cy="41375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74"/>
              </a:lnSpc>
            </a:pPr>
            <a:r>
              <a:rPr lang="en-US" sz="2444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Manual</a:t>
            </a:r>
          </a:p>
        </p:txBody>
      </p:sp>
      <p:sp>
        <p:nvSpPr>
          <p:cNvPr name="TextBox 57" id="57"/>
          <p:cNvSpPr txBox="true"/>
          <p:nvPr/>
        </p:nvSpPr>
        <p:spPr>
          <a:xfrm rot="0">
            <a:off x="798566" y="7146055"/>
            <a:ext cx="3485331" cy="41375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74"/>
              </a:lnSpc>
            </a:pPr>
            <a:r>
              <a:rPr lang="en-US" sz="2444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Rainfall compensation </a:t>
            </a:r>
          </a:p>
        </p:txBody>
      </p:sp>
      <p:sp>
        <p:nvSpPr>
          <p:cNvPr name="TextBox 58" id="58"/>
          <p:cNvSpPr txBox="true"/>
          <p:nvPr/>
        </p:nvSpPr>
        <p:spPr>
          <a:xfrm rot="0">
            <a:off x="4602213" y="7146055"/>
            <a:ext cx="1225544" cy="41375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74"/>
              </a:lnSpc>
            </a:pPr>
            <a:r>
              <a:rPr lang="en-US" sz="2444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Auto vs </a:t>
            </a:r>
          </a:p>
        </p:txBody>
      </p:sp>
      <p:sp>
        <p:nvSpPr>
          <p:cNvPr name="TextBox 59" id="59"/>
          <p:cNvSpPr txBox="true"/>
          <p:nvPr/>
        </p:nvSpPr>
        <p:spPr>
          <a:xfrm rot="0">
            <a:off x="6190355" y="7146055"/>
            <a:ext cx="1121950" cy="41375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74"/>
              </a:lnSpc>
            </a:pPr>
            <a:r>
              <a:rPr lang="en-US" sz="2444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Manual</a:t>
            </a:r>
          </a:p>
        </p:txBody>
      </p:sp>
      <p:sp>
        <p:nvSpPr>
          <p:cNvPr name="TextBox 60" id="60"/>
          <p:cNvSpPr txBox="true"/>
          <p:nvPr/>
        </p:nvSpPr>
        <p:spPr>
          <a:xfrm rot="0">
            <a:off x="798566" y="7574680"/>
            <a:ext cx="3252626" cy="41375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74"/>
              </a:lnSpc>
            </a:pPr>
            <a:r>
              <a:rPr lang="en-US" sz="2444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Profit/Loss summary </a:t>
            </a:r>
          </a:p>
        </p:txBody>
      </p:sp>
      <p:sp>
        <p:nvSpPr>
          <p:cNvPr name="TextBox 61" id="61"/>
          <p:cNvSpPr txBox="true"/>
          <p:nvPr/>
        </p:nvSpPr>
        <p:spPr>
          <a:xfrm rot="0">
            <a:off x="4374061" y="7574680"/>
            <a:ext cx="1576226" cy="41375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74"/>
              </a:lnSpc>
            </a:pPr>
            <a:r>
              <a:rPr lang="en-US" sz="2444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Instant vs </a:t>
            </a:r>
          </a:p>
        </p:txBody>
      </p:sp>
      <p:sp>
        <p:nvSpPr>
          <p:cNvPr name="TextBox 62" id="62"/>
          <p:cNvSpPr txBox="true"/>
          <p:nvPr/>
        </p:nvSpPr>
        <p:spPr>
          <a:xfrm rot="0">
            <a:off x="6305998" y="7574680"/>
            <a:ext cx="1448829" cy="41375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74"/>
              </a:lnSpc>
            </a:pPr>
            <a:r>
              <a:rPr lang="en-US" sz="2444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Not Clear</a:t>
            </a:r>
          </a:p>
        </p:txBody>
      </p:sp>
      <p:sp>
        <p:nvSpPr>
          <p:cNvPr name="TextBox 63" id="63"/>
          <p:cNvSpPr txBox="true"/>
          <p:nvPr/>
        </p:nvSpPr>
        <p:spPr>
          <a:xfrm rot="0">
            <a:off x="798566" y="8003305"/>
            <a:ext cx="3810190" cy="41375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74"/>
              </a:lnSpc>
            </a:pPr>
            <a:r>
              <a:rPr lang="en-US" sz="2444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Farmer decision support </a:t>
            </a:r>
          </a:p>
        </p:txBody>
      </p:sp>
      <p:sp>
        <p:nvSpPr>
          <p:cNvPr name="TextBox 64" id="64"/>
          <p:cNvSpPr txBox="true"/>
          <p:nvPr/>
        </p:nvSpPr>
        <p:spPr>
          <a:xfrm rot="0">
            <a:off x="4920701" y="8003305"/>
            <a:ext cx="1190444" cy="41375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74"/>
              </a:lnSpc>
            </a:pPr>
            <a:r>
              <a:rPr lang="en-US" sz="2444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High vs </a:t>
            </a:r>
          </a:p>
        </p:txBody>
      </p:sp>
      <p:sp>
        <p:nvSpPr>
          <p:cNvPr name="TextBox 65" id="65"/>
          <p:cNvSpPr txBox="true"/>
          <p:nvPr/>
        </p:nvSpPr>
        <p:spPr>
          <a:xfrm rot="0">
            <a:off x="6474466" y="8003305"/>
            <a:ext cx="622402" cy="41375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74"/>
              </a:lnSpc>
            </a:pPr>
            <a:r>
              <a:rPr lang="en-US" sz="2444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Low</a:t>
            </a:r>
          </a:p>
        </p:txBody>
      </p:sp>
      <p:sp>
        <p:nvSpPr>
          <p:cNvPr name="TextBox 66" id="66"/>
          <p:cNvSpPr txBox="true"/>
          <p:nvPr/>
        </p:nvSpPr>
        <p:spPr>
          <a:xfrm rot="0">
            <a:off x="4168178" y="6305245"/>
            <a:ext cx="316725" cy="40471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74"/>
              </a:lnSpc>
            </a:pPr>
            <a:r>
              <a:rPr lang="en-US" sz="2444" spc="1955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✅</a:t>
            </a:r>
          </a:p>
        </p:txBody>
      </p:sp>
      <p:sp>
        <p:nvSpPr>
          <p:cNvPr name="TextBox 67" id="67"/>
          <p:cNvSpPr txBox="true"/>
          <p:nvPr/>
        </p:nvSpPr>
        <p:spPr>
          <a:xfrm rot="0">
            <a:off x="6594967" y="6305245"/>
            <a:ext cx="316725" cy="40471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74"/>
              </a:lnSpc>
            </a:pPr>
            <a:r>
              <a:rPr lang="en-US" sz="2444" spc="1955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❌</a:t>
            </a:r>
          </a:p>
        </p:txBody>
      </p:sp>
      <p:sp>
        <p:nvSpPr>
          <p:cNvPr name="TextBox 68" id="68"/>
          <p:cNvSpPr txBox="true"/>
          <p:nvPr/>
        </p:nvSpPr>
        <p:spPr>
          <a:xfrm rot="0">
            <a:off x="3556645" y="6733870"/>
            <a:ext cx="316725" cy="40471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74"/>
              </a:lnSpc>
            </a:pPr>
            <a:r>
              <a:rPr lang="en-US" sz="2444" spc="1955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✅</a:t>
            </a:r>
          </a:p>
        </p:txBody>
      </p:sp>
      <p:sp>
        <p:nvSpPr>
          <p:cNvPr name="TextBox 69" id="69"/>
          <p:cNvSpPr txBox="true"/>
          <p:nvPr/>
        </p:nvSpPr>
        <p:spPr>
          <a:xfrm rot="0">
            <a:off x="5144786" y="6733870"/>
            <a:ext cx="316725" cy="40471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74"/>
              </a:lnSpc>
            </a:pPr>
            <a:r>
              <a:rPr lang="en-US" sz="2444" spc="1955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❌</a:t>
            </a:r>
          </a:p>
        </p:txBody>
      </p:sp>
      <p:sp>
        <p:nvSpPr>
          <p:cNvPr name="TextBox 70" id="70"/>
          <p:cNvSpPr txBox="true"/>
          <p:nvPr/>
        </p:nvSpPr>
        <p:spPr>
          <a:xfrm rot="0">
            <a:off x="4215660" y="7162495"/>
            <a:ext cx="316725" cy="40471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74"/>
              </a:lnSpc>
            </a:pPr>
            <a:r>
              <a:rPr lang="en-US" sz="2444" spc="1955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✅</a:t>
            </a:r>
          </a:p>
        </p:txBody>
      </p:sp>
      <p:sp>
        <p:nvSpPr>
          <p:cNvPr name="TextBox 71" id="71"/>
          <p:cNvSpPr txBox="true"/>
          <p:nvPr/>
        </p:nvSpPr>
        <p:spPr>
          <a:xfrm rot="0">
            <a:off x="5803802" y="7162495"/>
            <a:ext cx="316725" cy="40471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74"/>
              </a:lnSpc>
            </a:pPr>
            <a:r>
              <a:rPr lang="en-US" sz="2444" spc="1955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❌</a:t>
            </a:r>
          </a:p>
        </p:txBody>
      </p:sp>
      <p:sp>
        <p:nvSpPr>
          <p:cNvPr name="TextBox 72" id="72"/>
          <p:cNvSpPr txBox="true"/>
          <p:nvPr/>
        </p:nvSpPr>
        <p:spPr>
          <a:xfrm rot="0">
            <a:off x="3987498" y="7591120"/>
            <a:ext cx="316725" cy="40471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74"/>
              </a:lnSpc>
            </a:pPr>
            <a:r>
              <a:rPr lang="en-US" sz="2444" spc="1955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✅</a:t>
            </a:r>
          </a:p>
        </p:txBody>
      </p:sp>
      <p:sp>
        <p:nvSpPr>
          <p:cNvPr name="TextBox 73" id="73"/>
          <p:cNvSpPr txBox="true"/>
          <p:nvPr/>
        </p:nvSpPr>
        <p:spPr>
          <a:xfrm rot="0">
            <a:off x="5919445" y="7591120"/>
            <a:ext cx="316725" cy="40471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74"/>
              </a:lnSpc>
            </a:pPr>
            <a:r>
              <a:rPr lang="en-US" sz="2444" spc="1955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❌</a:t>
            </a:r>
          </a:p>
        </p:txBody>
      </p:sp>
      <p:sp>
        <p:nvSpPr>
          <p:cNvPr name="TextBox 74" id="74"/>
          <p:cNvSpPr txBox="true"/>
          <p:nvPr/>
        </p:nvSpPr>
        <p:spPr>
          <a:xfrm rot="0">
            <a:off x="4534148" y="8019745"/>
            <a:ext cx="316725" cy="40471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74"/>
              </a:lnSpc>
            </a:pPr>
            <a:r>
              <a:rPr lang="en-US" sz="2444" spc="1955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✅</a:t>
            </a:r>
          </a:p>
        </p:txBody>
      </p:sp>
      <p:sp>
        <p:nvSpPr>
          <p:cNvPr name="TextBox 75" id="75"/>
          <p:cNvSpPr txBox="true"/>
          <p:nvPr/>
        </p:nvSpPr>
        <p:spPr>
          <a:xfrm rot="0">
            <a:off x="6087913" y="8019745"/>
            <a:ext cx="316725" cy="40471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74"/>
              </a:lnSpc>
            </a:pPr>
            <a:r>
              <a:rPr lang="en-US" sz="2444" spc="1955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❌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DBF8B5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>
            <a:grpSpLocks noChangeAspect="true"/>
          </p:cNvGrpSpPr>
          <p:nvPr/>
        </p:nvGrpSpPr>
        <p:grpSpPr>
          <a:xfrm rot="0">
            <a:off x="1903152" y="2008070"/>
            <a:ext cx="6071054" cy="4740154"/>
            <a:chOff x="0" y="0"/>
            <a:chExt cx="8094739" cy="6320206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8094726" cy="6320155"/>
            </a:xfrm>
            <a:custGeom>
              <a:avLst/>
              <a:gdLst/>
              <a:ahLst/>
              <a:cxnLst/>
              <a:rect r="r" b="b" t="t" l="l"/>
              <a:pathLst>
                <a:path h="6320155" w="8094726">
                  <a:moveTo>
                    <a:pt x="292100" y="0"/>
                  </a:moveTo>
                  <a:cubicBezTo>
                    <a:pt x="214630" y="0"/>
                    <a:pt x="140335" y="30734"/>
                    <a:pt x="85598" y="85598"/>
                  </a:cubicBezTo>
                  <a:cubicBezTo>
                    <a:pt x="30861" y="140462"/>
                    <a:pt x="0" y="214630"/>
                    <a:pt x="0" y="292100"/>
                  </a:cubicBezTo>
                  <a:lnTo>
                    <a:pt x="0" y="6028055"/>
                  </a:lnTo>
                  <a:cubicBezTo>
                    <a:pt x="0" y="6105525"/>
                    <a:pt x="30734" y="6179820"/>
                    <a:pt x="85598" y="6234557"/>
                  </a:cubicBezTo>
                  <a:cubicBezTo>
                    <a:pt x="140462" y="6289294"/>
                    <a:pt x="214630" y="6320155"/>
                    <a:pt x="292100" y="6320155"/>
                  </a:cubicBezTo>
                  <a:lnTo>
                    <a:pt x="7802626" y="6320155"/>
                  </a:lnTo>
                  <a:cubicBezTo>
                    <a:pt x="7880096" y="6320155"/>
                    <a:pt x="7954391" y="6289421"/>
                    <a:pt x="8009128" y="6234557"/>
                  </a:cubicBezTo>
                  <a:cubicBezTo>
                    <a:pt x="8063865" y="6179693"/>
                    <a:pt x="8094726" y="6105525"/>
                    <a:pt x="8094726" y="6028055"/>
                  </a:cubicBezTo>
                  <a:lnTo>
                    <a:pt x="8094726" y="292100"/>
                  </a:lnTo>
                  <a:cubicBezTo>
                    <a:pt x="8094726" y="214630"/>
                    <a:pt x="8063992" y="140335"/>
                    <a:pt x="8009128" y="85598"/>
                  </a:cubicBezTo>
                  <a:cubicBezTo>
                    <a:pt x="7954264" y="30861"/>
                    <a:pt x="7880096" y="0"/>
                    <a:pt x="7802626" y="0"/>
                  </a:cubicBezTo>
                  <a:close/>
                </a:path>
              </a:pathLst>
            </a:custGeom>
            <a:blipFill>
              <a:blip r:embed="rId2"/>
              <a:stretch>
                <a:fillRect l="0" t="-35385" r="-37" b="-35319"/>
              </a:stretch>
            </a:blipFill>
          </p:spPr>
        </p:sp>
      </p:grpSp>
      <p:sp>
        <p:nvSpPr>
          <p:cNvPr name="Freeform 4" id="4"/>
          <p:cNvSpPr/>
          <p:nvPr/>
        </p:nvSpPr>
        <p:spPr>
          <a:xfrm flipH="false" flipV="false" rot="0">
            <a:off x="0" y="2203790"/>
            <a:ext cx="1804645" cy="4352925"/>
          </a:xfrm>
          <a:custGeom>
            <a:avLst/>
            <a:gdLst/>
            <a:ahLst/>
            <a:cxnLst/>
            <a:rect r="r" b="b" t="t" l="l"/>
            <a:pathLst>
              <a:path h="4352925" w="1804645">
                <a:moveTo>
                  <a:pt x="0" y="0"/>
                </a:moveTo>
                <a:lnTo>
                  <a:pt x="1804645" y="0"/>
                </a:lnTo>
                <a:lnTo>
                  <a:pt x="1804645" y="4352925"/>
                </a:lnTo>
                <a:lnTo>
                  <a:pt x="0" y="435292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37757" t="0" r="0" b="0"/>
            </a:stretch>
          </a:blipFill>
        </p:spPr>
      </p:sp>
      <p:grpSp>
        <p:nvGrpSpPr>
          <p:cNvPr name="Group 5" id="5"/>
          <p:cNvGrpSpPr>
            <a:grpSpLocks noChangeAspect="true"/>
          </p:cNvGrpSpPr>
          <p:nvPr/>
        </p:nvGrpSpPr>
        <p:grpSpPr>
          <a:xfrm rot="0">
            <a:off x="0" y="2203790"/>
            <a:ext cx="1808255" cy="4348715"/>
            <a:chOff x="0" y="0"/>
            <a:chExt cx="1808251" cy="4348709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1808226" cy="4348734"/>
            </a:xfrm>
            <a:custGeom>
              <a:avLst/>
              <a:gdLst/>
              <a:ahLst/>
              <a:cxnLst/>
              <a:rect r="r" b="b" t="t" l="l"/>
              <a:pathLst>
                <a:path h="4348734" w="1808226">
                  <a:moveTo>
                    <a:pt x="0" y="0"/>
                  </a:moveTo>
                  <a:lnTo>
                    <a:pt x="0" y="4348734"/>
                  </a:lnTo>
                  <a:lnTo>
                    <a:pt x="1808226" y="4348734"/>
                  </a:lnTo>
                  <a:lnTo>
                    <a:pt x="1808226" y="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</p:grpSp>
      <p:sp>
        <p:nvSpPr>
          <p:cNvPr name="Freeform 7" id="7"/>
          <p:cNvSpPr/>
          <p:nvPr/>
        </p:nvSpPr>
        <p:spPr>
          <a:xfrm flipH="false" flipV="false" rot="0">
            <a:off x="9144000" y="1628113"/>
            <a:ext cx="6883447" cy="7030775"/>
          </a:xfrm>
          <a:custGeom>
            <a:avLst/>
            <a:gdLst/>
            <a:ahLst/>
            <a:cxnLst/>
            <a:rect r="r" b="b" t="t" l="l"/>
            <a:pathLst>
              <a:path h="7030775" w="6883447">
                <a:moveTo>
                  <a:pt x="0" y="0"/>
                </a:moveTo>
                <a:lnTo>
                  <a:pt x="6883447" y="0"/>
                </a:lnTo>
                <a:lnTo>
                  <a:pt x="6883447" y="7030774"/>
                </a:lnTo>
                <a:lnTo>
                  <a:pt x="0" y="7030774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40000"/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311677" y="200768"/>
            <a:ext cx="1259176" cy="15285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1154"/>
              </a:lnSpc>
            </a:pPr>
            <a:r>
              <a:rPr lang="en-US" b="true" sz="7967">
                <a:solidFill>
                  <a:srgbClr val="4F7019"/>
                </a:solidFill>
                <a:latin typeface="TT Masters"/>
                <a:ea typeface="TT Masters"/>
                <a:cs typeface="TT Masters"/>
                <a:sym typeface="TT Masters"/>
              </a:rPr>
              <a:t>🚀 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546155" y="944499"/>
            <a:ext cx="16712908" cy="6853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983"/>
              </a:lnSpc>
            </a:pPr>
            <a:r>
              <a:rPr lang="en-US" b="true" sz="7967">
                <a:solidFill>
                  <a:srgbClr val="4F7019"/>
                </a:solidFill>
                <a:latin typeface="TT Masters"/>
                <a:ea typeface="TT Masters"/>
                <a:cs typeface="TT Masters"/>
                <a:sym typeface="TT Masters"/>
              </a:rPr>
              <a:t>FUTURE SCOPE – HARVEST HORIZON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8330365" y="1431207"/>
            <a:ext cx="3336912" cy="83723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515"/>
              </a:lnSpc>
            </a:pPr>
            <a:r>
              <a:rPr lang="en-US" b="true" sz="3006">
                <a:solidFill>
                  <a:srgbClr val="000000"/>
                </a:solidFill>
                <a:latin typeface="TT Masters"/>
                <a:ea typeface="TT Masters"/>
                <a:cs typeface="TT Masters"/>
                <a:sym typeface="TT Masters"/>
              </a:rPr>
              <a:t>Mobile &amp; Web App: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0064706" y="2462498"/>
            <a:ext cx="3817115" cy="23015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274"/>
              </a:lnSpc>
            </a:pPr>
            <a:r>
              <a:rPr lang="en-US" sz="254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Access reports anytime 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3641429" y="3155852"/>
            <a:ext cx="343433" cy="7396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627"/>
              </a:lnSpc>
            </a:pPr>
            <a:r>
              <a:rPr lang="en-US" sz="2651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🏬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3806973" y="2270912"/>
            <a:ext cx="660359" cy="42946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8"/>
              </a:lnSpc>
            </a:pPr>
            <a:r>
              <a:rPr lang="en-US" sz="2549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📱💻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8330365" y="2957703"/>
            <a:ext cx="4222671" cy="5433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309"/>
              </a:lnSpc>
            </a:pPr>
            <a:r>
              <a:rPr lang="en-US" b="true" sz="3077">
                <a:solidFill>
                  <a:srgbClr val="000000"/>
                </a:solidFill>
                <a:latin typeface="TT Masters"/>
                <a:ea typeface="TT Masters"/>
                <a:cs typeface="TT Masters"/>
                <a:sym typeface="TT Masters"/>
              </a:rPr>
              <a:t>Live</a:t>
            </a:r>
            <a:r>
              <a:rPr lang="en-US" b="true" sz="3077">
                <a:solidFill>
                  <a:srgbClr val="000000"/>
                </a:solidFill>
                <a:latin typeface="TT Masters"/>
                <a:ea typeface="TT Masters"/>
                <a:cs typeface="TT Masters"/>
                <a:sym typeface="TT Masters"/>
              </a:rPr>
              <a:t> </a:t>
            </a:r>
            <a:r>
              <a:rPr lang="en-US" b="true" sz="3077">
                <a:solidFill>
                  <a:srgbClr val="000000"/>
                </a:solidFill>
                <a:latin typeface="TT Masters"/>
                <a:ea typeface="TT Masters"/>
                <a:cs typeface="TT Masters"/>
                <a:sym typeface="TT Masters"/>
              </a:rPr>
              <a:t>Market</a:t>
            </a:r>
            <a:r>
              <a:rPr lang="en-US" b="true" sz="3077">
                <a:solidFill>
                  <a:srgbClr val="000000"/>
                </a:solidFill>
                <a:latin typeface="TT Masters"/>
                <a:ea typeface="TT Masters"/>
                <a:cs typeface="TT Masters"/>
                <a:sym typeface="TT Masters"/>
              </a:rPr>
              <a:t> </a:t>
            </a:r>
            <a:r>
              <a:rPr lang="en-US" b="true" sz="3077">
                <a:solidFill>
                  <a:srgbClr val="000000"/>
                </a:solidFill>
                <a:latin typeface="TT Masters"/>
                <a:ea typeface="TT Masters"/>
                <a:cs typeface="TT Masters"/>
                <a:sym typeface="TT Masters"/>
              </a:rPr>
              <a:t>Updates: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0102310" y="3412636"/>
            <a:ext cx="3525717" cy="4748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711"/>
              </a:lnSpc>
            </a:pPr>
            <a:r>
              <a:rPr lang="en-US" sz="2651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Real-time</a:t>
            </a:r>
            <a:r>
              <a:rPr lang="en-US" sz="2651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 </a:t>
            </a:r>
            <a:r>
              <a:rPr lang="en-US" sz="2651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crop</a:t>
            </a:r>
            <a:r>
              <a:rPr lang="en-US" sz="2651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 </a:t>
            </a:r>
            <a:r>
              <a:rPr lang="en-US" sz="2651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prices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8330365" y="4014911"/>
            <a:ext cx="3989946" cy="57971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884"/>
              </a:lnSpc>
            </a:pPr>
            <a:r>
              <a:rPr lang="en-US" b="true" sz="2878">
                <a:solidFill>
                  <a:srgbClr val="000000"/>
                </a:solidFill>
                <a:latin typeface="TT Masters"/>
                <a:ea typeface="TT Masters"/>
                <a:cs typeface="TT Masters"/>
                <a:sym typeface="TT Masters"/>
              </a:rPr>
              <a:t>AI Disease Prediction: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10896362" y="4574276"/>
            <a:ext cx="83153" cy="5459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444"/>
              </a:lnSpc>
            </a:pPr>
            <a:r>
              <a:rPr lang="en-US" sz="2618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 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10085880" y="4650476"/>
            <a:ext cx="5311645" cy="469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666"/>
              </a:lnSpc>
            </a:pPr>
            <a:r>
              <a:rPr lang="en-US" sz="2618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Earlydetection of crop diseases 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15293416" y="4674746"/>
            <a:ext cx="678475" cy="44981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666"/>
              </a:lnSpc>
            </a:pPr>
            <a:r>
              <a:rPr lang="en-US" sz="2618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🦠🤖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8330365" y="5237464"/>
            <a:ext cx="4346229" cy="55830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561"/>
              </a:lnSpc>
            </a:pPr>
            <a:r>
              <a:rPr lang="en-US" b="true" sz="3113">
                <a:solidFill>
                  <a:srgbClr val="000000"/>
                </a:solidFill>
                <a:latin typeface="TT Masters"/>
                <a:ea typeface="TT Masters"/>
                <a:cs typeface="TT Masters"/>
                <a:sym typeface="TT Masters"/>
              </a:rPr>
              <a:t>Weather Integration: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11754907" y="5750957"/>
            <a:ext cx="85925" cy="5025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964"/>
              </a:lnSpc>
            </a:pPr>
            <a:r>
              <a:rPr lang="en-US" sz="2706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 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10051113" y="5770007"/>
            <a:ext cx="4824060" cy="4834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788"/>
              </a:lnSpc>
            </a:pPr>
            <a:r>
              <a:rPr lang="en-US" sz="2706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Anticipaterainfall &amp; damage 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14780581" y="5799772"/>
            <a:ext cx="350539" cy="46188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788"/>
              </a:lnSpc>
            </a:pPr>
            <a:r>
              <a:rPr lang="en-US" sz="2706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🌦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8448894" y="6357290"/>
            <a:ext cx="4376585" cy="7013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098"/>
              </a:lnSpc>
            </a:pPr>
            <a:r>
              <a:rPr lang="en-US" b="true" sz="3114">
                <a:solidFill>
                  <a:srgbClr val="000000"/>
                </a:solidFill>
                <a:latin typeface="TT Masters"/>
                <a:ea typeface="TT Masters"/>
                <a:cs typeface="TT Masters"/>
                <a:sym typeface="TT Masters"/>
              </a:rPr>
              <a:t>Graphs &amp; Dashboards:</a:t>
            </a:r>
          </a:p>
        </p:txBody>
      </p:sp>
      <p:sp>
        <p:nvSpPr>
          <p:cNvPr name="TextBox 25" id="25"/>
          <p:cNvSpPr txBox="true"/>
          <p:nvPr/>
        </p:nvSpPr>
        <p:spPr>
          <a:xfrm rot="0">
            <a:off x="10843603" y="7079456"/>
            <a:ext cx="90230" cy="6477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564"/>
              </a:lnSpc>
            </a:pPr>
            <a:r>
              <a:rPr lang="en-US" sz="2841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 </a:t>
            </a:r>
          </a:p>
        </p:txBody>
      </p:sp>
      <p:sp>
        <p:nvSpPr>
          <p:cNvPr name="TextBox 26" id="26"/>
          <p:cNvSpPr txBox="true"/>
          <p:nvPr/>
        </p:nvSpPr>
        <p:spPr>
          <a:xfrm rot="0">
            <a:off x="10043522" y="7231856"/>
            <a:ext cx="5455148" cy="4953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978"/>
              </a:lnSpc>
            </a:pPr>
            <a:r>
              <a:rPr lang="en-US" sz="2841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Easyvisualization of crop data </a:t>
            </a:r>
          </a:p>
        </p:txBody>
      </p:sp>
      <p:sp>
        <p:nvSpPr>
          <p:cNvPr name="TextBox 27" id="27"/>
          <p:cNvSpPr txBox="true"/>
          <p:nvPr/>
        </p:nvSpPr>
        <p:spPr>
          <a:xfrm rot="0">
            <a:off x="15391809" y="7254069"/>
            <a:ext cx="368122" cy="48170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978"/>
              </a:lnSpc>
            </a:pPr>
            <a:r>
              <a:rPr lang="en-US" sz="2841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📊</a:t>
            </a:r>
          </a:p>
        </p:txBody>
      </p:sp>
      <p:sp>
        <p:nvSpPr>
          <p:cNvPr name="TextBox 28" id="28"/>
          <p:cNvSpPr txBox="true"/>
          <p:nvPr/>
        </p:nvSpPr>
        <p:spPr>
          <a:xfrm rot="0">
            <a:off x="375152" y="8182070"/>
            <a:ext cx="2033597" cy="8939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279"/>
              </a:lnSpc>
            </a:pPr>
            <a:r>
              <a:rPr lang="en-US" b="true" sz="5199">
                <a:solidFill>
                  <a:srgbClr val="000000"/>
                </a:solidFill>
                <a:latin typeface="TT Masters"/>
                <a:ea typeface="TT Masters"/>
                <a:cs typeface="TT Masters"/>
                <a:sym typeface="TT Masters"/>
              </a:rPr>
              <a:t>Goal : </a:t>
            </a:r>
          </a:p>
        </p:txBody>
      </p:sp>
      <p:sp>
        <p:nvSpPr>
          <p:cNvPr name="TextBox 29" id="29"/>
          <p:cNvSpPr txBox="true"/>
          <p:nvPr/>
        </p:nvSpPr>
        <p:spPr>
          <a:xfrm rot="0">
            <a:off x="3144336" y="8360169"/>
            <a:ext cx="10613031" cy="59079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657"/>
              </a:lnSpc>
            </a:pPr>
            <a:r>
              <a:rPr lang="en-US" sz="3326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Make farming smarter, automated, and data-driven </a:t>
            </a:r>
          </a:p>
        </p:txBody>
      </p:sp>
      <p:sp>
        <p:nvSpPr>
          <p:cNvPr name="TextBox 30" id="30"/>
          <p:cNvSpPr txBox="true"/>
          <p:nvPr/>
        </p:nvSpPr>
        <p:spPr>
          <a:xfrm rot="0">
            <a:off x="13549312" y="8398945"/>
            <a:ext cx="1292590" cy="56210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657"/>
              </a:lnSpc>
            </a:pPr>
            <a:r>
              <a:rPr lang="en-US" sz="3326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🌾💡🌍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DAG2n_LznRg</dc:identifier>
  <dcterms:modified xsi:type="dcterms:W3CDTF">2011-08-01T06:04:30Z</dcterms:modified>
  <cp:revision>1</cp:revision>
  <dc:title>harvesthorizon.pdf</dc:title>
</cp:coreProperties>
</file>

<file path=docProps/thumbnail.jpeg>
</file>